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60" r:id="rId6"/>
    <p:sldId id="263" r:id="rId7"/>
    <p:sldId id="264" r:id="rId8"/>
    <p:sldId id="267" r:id="rId9"/>
    <p:sldId id="268"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7"/>
    <p:restoredTop sz="94595"/>
  </p:normalViewPr>
  <p:slideViewPr>
    <p:cSldViewPr snapToGrid="0" snapToObjects="1">
      <p:cViewPr varScale="1">
        <p:scale>
          <a:sx n="63" d="100"/>
          <a:sy n="63" d="100"/>
        </p:scale>
        <p:origin x="184" y="10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D68CA-C4A2-644F-B16D-7693EDE1C69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FE61FF1-BC0C-694D-A546-7DE2F3950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2BD753-C19B-6542-BA13-E2D9CA2682C3}"/>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5" name="Espace réservé du pied de page 4">
            <a:extLst>
              <a:ext uri="{FF2B5EF4-FFF2-40B4-BE49-F238E27FC236}">
                <a16:creationId xmlns:a16="http://schemas.microsoft.com/office/drawing/2014/main" id="{A6937D3E-B15E-DE4C-BF30-B945F655DF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0EDDF9-2CB9-B44F-B9B0-B91CDD4EAC41}"/>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112447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6ABA6-98F7-2242-A080-091AD2E15B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EBBE229-9959-524D-9094-7A72FA25F06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E06A94-A4DD-A146-B7FB-58F1489143EF}"/>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5" name="Espace réservé du pied de page 4">
            <a:extLst>
              <a:ext uri="{FF2B5EF4-FFF2-40B4-BE49-F238E27FC236}">
                <a16:creationId xmlns:a16="http://schemas.microsoft.com/office/drawing/2014/main" id="{B393774B-4464-854D-B9D1-4EFB42A2BA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436C0C-6429-0B4B-A830-620025ED6A6D}"/>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267654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55A54B-10BA-7F4A-8BD3-4D2A7FEB70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9FF5E08-8DD0-6844-A7DE-E1E8A700160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BE89A1-FA98-854A-A3F7-038BF3F43D84}"/>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5" name="Espace réservé du pied de page 4">
            <a:extLst>
              <a:ext uri="{FF2B5EF4-FFF2-40B4-BE49-F238E27FC236}">
                <a16:creationId xmlns:a16="http://schemas.microsoft.com/office/drawing/2014/main" id="{C1189508-F8BF-0F4D-AFA9-4559A33EF7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66D285-0185-2E44-A980-45F35A385252}"/>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330492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0CB8-00E4-E946-B028-03647ABCB7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D7DD2B-CC1A-7A45-95EE-2199EE221F5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52A210-50F7-F543-8C76-CB036F0F2258}"/>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5" name="Espace réservé du pied de page 4">
            <a:extLst>
              <a:ext uri="{FF2B5EF4-FFF2-40B4-BE49-F238E27FC236}">
                <a16:creationId xmlns:a16="http://schemas.microsoft.com/office/drawing/2014/main" id="{2049B513-19EB-7544-823B-40EA66387F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ADF1F5-6282-0049-85F5-3B32BA6E02C7}"/>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39824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8F67F-02F9-DF47-84CA-3FBEF72BDF5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D619CC-F837-3441-8E11-B6F91091F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4E13F8-6082-0542-A45B-F8DCFD3EF7F4}"/>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5" name="Espace réservé du pied de page 4">
            <a:extLst>
              <a:ext uri="{FF2B5EF4-FFF2-40B4-BE49-F238E27FC236}">
                <a16:creationId xmlns:a16="http://schemas.microsoft.com/office/drawing/2014/main" id="{E1562F54-0313-3C4C-B4BB-B17BB87D43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3EE2E1-0AC6-D24D-9BA3-0811D716A1F0}"/>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297687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FC870-3553-B246-A930-21EBDD9200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58BE76-C756-F241-856D-5CAEFB1B51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A1A3EB0-4459-DE46-8EF1-7AFDDE006E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31C61EB-DBB7-9F4D-817B-7EFC6EC487CB}"/>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6" name="Espace réservé du pied de page 5">
            <a:extLst>
              <a:ext uri="{FF2B5EF4-FFF2-40B4-BE49-F238E27FC236}">
                <a16:creationId xmlns:a16="http://schemas.microsoft.com/office/drawing/2014/main" id="{C8BFCB02-B82E-4946-BB30-399DC79D4D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6C87A6-2D0E-314F-B9B2-8E9EB4A84AE1}"/>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230072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0AA68-3752-1A4F-B9EF-F5508311C6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24DDBC-CB78-784E-A46E-5B560F3A7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944F5A-2ABA-8040-9F5F-72031079B58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3CE39B2-F8E7-F443-AD61-D6658C3A5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8E6A407-4CA9-CA47-A25C-BBD55E92999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C4928B-CDF7-1D47-A1B3-B11517DBCF91}"/>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8" name="Espace réservé du pied de page 7">
            <a:extLst>
              <a:ext uri="{FF2B5EF4-FFF2-40B4-BE49-F238E27FC236}">
                <a16:creationId xmlns:a16="http://schemas.microsoft.com/office/drawing/2014/main" id="{54D11405-7553-8943-9B55-9855FE481EF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C4AE1A3-A010-3E47-95D3-9C5D86DE0656}"/>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237392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BBEDE-539E-574F-8B77-368611CACE9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DF681D0-0CAE-D949-B8B9-BAF68F74069D}"/>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4" name="Espace réservé du pied de page 3">
            <a:extLst>
              <a:ext uri="{FF2B5EF4-FFF2-40B4-BE49-F238E27FC236}">
                <a16:creationId xmlns:a16="http://schemas.microsoft.com/office/drawing/2014/main" id="{B461AF65-7A23-9F41-A755-E2AE022A99E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62E7223-A781-F74B-8849-9BB6F452E55A}"/>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362332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0A515D-6EAA-6741-AD2C-57E3B1DA025C}"/>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3" name="Espace réservé du pied de page 2">
            <a:extLst>
              <a:ext uri="{FF2B5EF4-FFF2-40B4-BE49-F238E27FC236}">
                <a16:creationId xmlns:a16="http://schemas.microsoft.com/office/drawing/2014/main" id="{368C0081-5B5B-3D4D-B137-1032EC225B5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5D8C0B-A658-4244-B28A-E612D4403303}"/>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228990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7CE70-D194-DE43-B0CE-AC6602857B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734EDD-62ED-9641-BB70-780D01586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51BABCF-8685-8F4E-9088-55407B23C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95BD70-D551-0449-BE99-610257EBA8D7}"/>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6" name="Espace réservé du pied de page 5">
            <a:extLst>
              <a:ext uri="{FF2B5EF4-FFF2-40B4-BE49-F238E27FC236}">
                <a16:creationId xmlns:a16="http://schemas.microsoft.com/office/drawing/2014/main" id="{5A988EAB-7BB0-3B4B-A895-5F2A2AADE9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E356EC-0DA2-C84F-AA2B-AF74492F07FD}"/>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25220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86D18-E011-9448-A964-83398D6DFB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168528C-F4E4-A542-9954-8FA0A1A15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729B11-AE44-6A46-90FD-BA8ACFB65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232F5B-4B04-8047-937E-04929E20F15C}"/>
              </a:ext>
            </a:extLst>
          </p:cNvPr>
          <p:cNvSpPr>
            <a:spLocks noGrp="1"/>
          </p:cNvSpPr>
          <p:nvPr>
            <p:ph type="dt" sz="half" idx="10"/>
          </p:nvPr>
        </p:nvSpPr>
        <p:spPr/>
        <p:txBody>
          <a:bodyPr/>
          <a:lstStyle/>
          <a:p>
            <a:fld id="{1EAAADE7-D9CE-C64D-BFE1-23AC91D59F45}" type="datetimeFigureOut">
              <a:rPr lang="fr-FR" smtClean="0"/>
              <a:t>23/02/2020</a:t>
            </a:fld>
            <a:endParaRPr lang="fr-FR"/>
          </a:p>
        </p:txBody>
      </p:sp>
      <p:sp>
        <p:nvSpPr>
          <p:cNvPr id="6" name="Espace réservé du pied de page 5">
            <a:extLst>
              <a:ext uri="{FF2B5EF4-FFF2-40B4-BE49-F238E27FC236}">
                <a16:creationId xmlns:a16="http://schemas.microsoft.com/office/drawing/2014/main" id="{9D4F7541-3DF8-8148-8B00-26CEB45768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474850-1EC1-6540-9DBD-D79A2523FD21}"/>
              </a:ext>
            </a:extLst>
          </p:cNvPr>
          <p:cNvSpPr>
            <a:spLocks noGrp="1"/>
          </p:cNvSpPr>
          <p:nvPr>
            <p:ph type="sldNum" sz="quarter" idx="12"/>
          </p:nvPr>
        </p:nvSpPr>
        <p:spPr/>
        <p:txBody>
          <a:bodyPr/>
          <a:lstStyle/>
          <a:p>
            <a:fld id="{B523D03B-9C2A-4E46-B17A-014717DDC47F}" type="slidenum">
              <a:rPr lang="fr-FR" smtClean="0"/>
              <a:t>‹N°›</a:t>
            </a:fld>
            <a:endParaRPr lang="fr-FR"/>
          </a:p>
        </p:txBody>
      </p:sp>
    </p:spTree>
    <p:extLst>
      <p:ext uri="{BB962C8B-B14F-4D97-AF65-F5344CB8AC3E}">
        <p14:creationId xmlns:p14="http://schemas.microsoft.com/office/powerpoint/2010/main" val="110588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A0515B9-5E05-7F48-8020-3F0E3DEBC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6D6923-2500-564B-A9D5-8CA9C7165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168405-0264-5043-8200-6CB0D63C4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AADE7-D9CE-C64D-BFE1-23AC91D59F45}" type="datetimeFigureOut">
              <a:rPr lang="fr-FR" smtClean="0"/>
              <a:t>23/02/2020</a:t>
            </a:fld>
            <a:endParaRPr lang="fr-FR"/>
          </a:p>
        </p:txBody>
      </p:sp>
      <p:sp>
        <p:nvSpPr>
          <p:cNvPr id="5" name="Espace réservé du pied de page 4">
            <a:extLst>
              <a:ext uri="{FF2B5EF4-FFF2-40B4-BE49-F238E27FC236}">
                <a16:creationId xmlns:a16="http://schemas.microsoft.com/office/drawing/2014/main" id="{4BCFF0A7-1C2C-7A45-8065-08BE9C374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79CD693-5B8C-4C4B-9129-3CCC36DC2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3D03B-9C2A-4E46-B17A-014717DDC47F}" type="slidenum">
              <a:rPr lang="fr-FR" smtClean="0"/>
              <a:t>‹N°›</a:t>
            </a:fld>
            <a:endParaRPr lang="fr-FR"/>
          </a:p>
        </p:txBody>
      </p:sp>
    </p:spTree>
    <p:extLst>
      <p:ext uri="{BB962C8B-B14F-4D97-AF65-F5344CB8AC3E}">
        <p14:creationId xmlns:p14="http://schemas.microsoft.com/office/powerpoint/2010/main" val="998059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A31D32-8FDC-4460-8FFC-3D1953DFF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1D1A3BE-B636-FE40-A6DB-7467F1258B73}"/>
              </a:ext>
            </a:extLst>
          </p:cNvPr>
          <p:cNvPicPr>
            <a:picLocks noChangeAspect="1"/>
          </p:cNvPicPr>
          <p:nvPr/>
        </p:nvPicPr>
        <p:blipFill rotWithShape="1">
          <a:blip r:embed="rId2">
            <a:alphaModFix/>
          </a:blip>
          <a:srcRect l="6577" r="4535"/>
          <a:stretch/>
        </p:blipFill>
        <p:spPr>
          <a:xfrm>
            <a:off x="-1579" y="1"/>
            <a:ext cx="12191980" cy="6857999"/>
          </a:xfrm>
          <a:prstGeom prst="rect">
            <a:avLst/>
          </a:prstGeom>
        </p:spPr>
      </p:pic>
      <p:sp>
        <p:nvSpPr>
          <p:cNvPr id="24" name="Rectangle 23">
            <a:extLst>
              <a:ext uri="{FF2B5EF4-FFF2-40B4-BE49-F238E27FC236}">
                <a16:creationId xmlns:a16="http://schemas.microsoft.com/office/drawing/2014/main" id="{F59A8478-804D-4DD9-9061-081FACB3C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7E1D97-432A-47D5-AE33-17BB811BB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059311-837D-784A-B3CE-8DA1C42369ED}"/>
              </a:ext>
            </a:extLst>
          </p:cNvPr>
          <p:cNvSpPr>
            <a:spLocks noGrp="1"/>
          </p:cNvSpPr>
          <p:nvPr>
            <p:ph type="ctrTitle"/>
          </p:nvPr>
        </p:nvSpPr>
        <p:spPr>
          <a:xfrm>
            <a:off x="6373504" y="1459360"/>
            <a:ext cx="5609230" cy="4054336"/>
          </a:xfrm>
        </p:spPr>
        <p:txBody>
          <a:bodyPr>
            <a:normAutofit fontScale="90000"/>
          </a:bodyPr>
          <a:lstStyle/>
          <a:p>
            <a:r>
              <a:rPr lang="fr-FR" sz="6600" b="1" dirty="0">
                <a:latin typeface="Futura Medium" panose="020B0602020204020303" pitchFamily="34" charset="-79"/>
                <a:cs typeface="Futura Medium" panose="020B0602020204020303" pitchFamily="34" charset="-79"/>
              </a:rPr>
              <a:t>Le retour </a:t>
            </a:r>
            <a:br>
              <a:rPr lang="fr-FR" sz="6600" b="1" dirty="0">
                <a:latin typeface="Futura Medium" panose="020B0602020204020303" pitchFamily="34" charset="-79"/>
                <a:cs typeface="Futura Medium" panose="020B0602020204020303" pitchFamily="34" charset="-79"/>
              </a:rPr>
            </a:br>
            <a:r>
              <a:rPr lang="fr-FR" sz="6600" b="1" dirty="0">
                <a:latin typeface="Futura Medium" panose="020B0602020204020303" pitchFamily="34" charset="-79"/>
                <a:cs typeface="Futura Medium" panose="020B0602020204020303" pitchFamily="34" charset="-79"/>
              </a:rPr>
              <a:t>de Christ </a:t>
            </a:r>
            <a:br>
              <a:rPr lang="fr-FR" sz="6600" b="1" dirty="0">
                <a:latin typeface="Futura Medium" panose="020B0602020204020303" pitchFamily="34" charset="-79"/>
                <a:cs typeface="Futura Medium" panose="020B0602020204020303" pitchFamily="34" charset="-79"/>
              </a:rPr>
            </a:br>
            <a:r>
              <a:rPr lang="fr-FR" sz="6600" b="1" dirty="0">
                <a:latin typeface="Futura Medium" panose="020B0602020204020303" pitchFamily="34" charset="-79"/>
                <a:cs typeface="Futura Medium" panose="020B0602020204020303" pitchFamily="34" charset="-79"/>
              </a:rPr>
              <a:t>et le millénium : en quoi est-ce important ?</a:t>
            </a:r>
          </a:p>
        </p:txBody>
      </p:sp>
    </p:spTree>
    <p:extLst>
      <p:ext uri="{BB962C8B-B14F-4D97-AF65-F5344CB8AC3E}">
        <p14:creationId xmlns:p14="http://schemas.microsoft.com/office/powerpoint/2010/main" val="148249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507F5761-39DB-9D40-97BA-1B4CAEA565EC}"/>
              </a:ext>
            </a:extLst>
          </p:cNvPr>
          <p:cNvPicPr>
            <a:picLocks noChangeAspect="1"/>
          </p:cNvPicPr>
          <p:nvPr/>
        </p:nvPicPr>
        <p:blipFill rotWithShape="1">
          <a:blip r:embed="rId2">
            <a:alphaModFix amt="35000"/>
          </a:blip>
          <a:srcRect l="6577" r="4535"/>
          <a:stretch/>
        </p:blipFill>
        <p:spPr>
          <a:xfrm>
            <a:off x="20" y="10"/>
            <a:ext cx="12191980" cy="6857990"/>
          </a:xfrm>
          <a:prstGeom prst="rect">
            <a:avLst/>
          </a:prstGeom>
        </p:spPr>
      </p:pic>
      <p:sp>
        <p:nvSpPr>
          <p:cNvPr id="2" name="Titre 1">
            <a:extLst>
              <a:ext uri="{FF2B5EF4-FFF2-40B4-BE49-F238E27FC236}">
                <a16:creationId xmlns:a16="http://schemas.microsoft.com/office/drawing/2014/main" id="{722EAD70-EE6C-7B48-8DE6-458D6BA20B93}"/>
              </a:ext>
            </a:extLst>
          </p:cNvPr>
          <p:cNvSpPr>
            <a:spLocks noGrp="1"/>
          </p:cNvSpPr>
          <p:nvPr>
            <p:ph type="title"/>
          </p:nvPr>
        </p:nvSpPr>
        <p:spPr>
          <a:xfrm>
            <a:off x="838200" y="365125"/>
            <a:ext cx="10515600" cy="1325563"/>
          </a:xfrm>
        </p:spPr>
        <p:txBody>
          <a:bodyPr>
            <a:normAutofit/>
          </a:bodyPr>
          <a:lstStyle/>
          <a:p>
            <a:r>
              <a:rPr lang="fr-FR" b="1" dirty="0">
                <a:solidFill>
                  <a:srgbClr val="FFFFFF"/>
                </a:solidFill>
                <a:latin typeface="Futura Medium" panose="020B0602020204020303" pitchFamily="34" charset="-79"/>
                <a:cs typeface="Futura Medium" panose="020B0602020204020303" pitchFamily="34" charset="-79"/>
              </a:rPr>
              <a:t>Qu’est-ce que Dieu veut nous dire avec le millénium ?</a:t>
            </a:r>
          </a:p>
        </p:txBody>
      </p:sp>
      <p:sp>
        <p:nvSpPr>
          <p:cNvPr id="3" name="Espace réservé du contenu 2">
            <a:extLst>
              <a:ext uri="{FF2B5EF4-FFF2-40B4-BE49-F238E27FC236}">
                <a16:creationId xmlns:a16="http://schemas.microsoft.com/office/drawing/2014/main" id="{515E22A5-0E78-D648-9C37-42F32929D11A}"/>
              </a:ext>
            </a:extLst>
          </p:cNvPr>
          <p:cNvSpPr>
            <a:spLocks noGrp="1"/>
          </p:cNvSpPr>
          <p:nvPr>
            <p:ph idx="1"/>
          </p:nvPr>
        </p:nvSpPr>
        <p:spPr>
          <a:xfrm>
            <a:off x="838200" y="1825625"/>
            <a:ext cx="10515600" cy="3797253"/>
          </a:xfrm>
        </p:spPr>
        <p:txBody>
          <a:bodyPr>
            <a:normAutofit/>
          </a:bodyPr>
          <a:lstStyle/>
          <a:p>
            <a:pPr lvl="0" algn="just"/>
            <a:r>
              <a:rPr lang="fr-CH" dirty="0">
                <a:solidFill>
                  <a:srgbClr val="FFFFFF"/>
                </a:solidFill>
                <a:latin typeface="Futura Medium" panose="020B0602020204020303" pitchFamily="34" charset="-79"/>
                <a:cs typeface="Futura Medium" panose="020B0602020204020303" pitchFamily="34" charset="-79"/>
              </a:rPr>
              <a:t>Que le mal est aussi dans le cœur de l’homme</a:t>
            </a:r>
          </a:p>
          <a:p>
            <a:pPr lvl="0" algn="just"/>
            <a:r>
              <a:rPr lang="fr-CH" dirty="0">
                <a:solidFill>
                  <a:srgbClr val="FFFFFF"/>
                </a:solidFill>
                <a:latin typeface="Futura Medium" panose="020B0602020204020303" pitchFamily="34" charset="-79"/>
                <a:cs typeface="Futura Medium" panose="020B0602020204020303" pitchFamily="34" charset="-79"/>
              </a:rPr>
              <a:t>Que seul Christ peut vaincre le mal</a:t>
            </a:r>
          </a:p>
          <a:p>
            <a:pPr lvl="0" algn="just"/>
            <a:r>
              <a:rPr lang="fr-CH" dirty="0">
                <a:solidFill>
                  <a:srgbClr val="FFFFFF"/>
                </a:solidFill>
                <a:latin typeface="Futura Medium" panose="020B0602020204020303" pitchFamily="34" charset="-79"/>
                <a:cs typeface="Futura Medium" panose="020B0602020204020303" pitchFamily="34" charset="-79"/>
              </a:rPr>
              <a:t>Qu’Il est un Dieu de grâce qui se révèle progressivement</a:t>
            </a:r>
          </a:p>
          <a:p>
            <a:pPr lvl="0" algn="just"/>
            <a:r>
              <a:rPr lang="fr-CH" dirty="0">
                <a:solidFill>
                  <a:srgbClr val="FFFFFF"/>
                </a:solidFill>
                <a:latin typeface="Futura Medium" panose="020B0602020204020303" pitchFamily="34" charset="-79"/>
                <a:cs typeface="Futura Medium" panose="020B0602020204020303" pitchFamily="34" charset="-79"/>
              </a:rPr>
              <a:t>Qu’Il souhaite que nous mettions l’accent sur la foi, l’espérance et l’amour.</a:t>
            </a:r>
          </a:p>
          <a:p>
            <a:pPr lvl="0" algn="just"/>
            <a:r>
              <a:rPr lang="fr-CH" dirty="0">
                <a:solidFill>
                  <a:srgbClr val="FFFFFF"/>
                </a:solidFill>
                <a:latin typeface="Futura Medium" panose="020B0602020204020303" pitchFamily="34" charset="-79"/>
                <a:cs typeface="Futura Medium" panose="020B0602020204020303" pitchFamily="34" charset="-79"/>
              </a:rPr>
              <a:t>Qu’il souhaite que nous restions attentifs à Sa venue et aux signes qui l’annoncent, sans que cela enlève notre responsabilité de rester engagés dans le monde.</a:t>
            </a:r>
          </a:p>
          <a:p>
            <a:pPr algn="just"/>
            <a:endParaRPr lang="fr-FR" dirty="0">
              <a:solidFill>
                <a:srgbClr val="FFFFFF"/>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8831645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85E1C1B-F884-274D-99A7-8119F2794818}"/>
              </a:ext>
            </a:extLst>
          </p:cNvPr>
          <p:cNvPicPr>
            <a:picLocks noChangeAspect="1"/>
          </p:cNvPicPr>
          <p:nvPr/>
        </p:nvPicPr>
        <p:blipFill rotWithShape="1">
          <a:blip r:embed="rId2">
            <a:alphaModFix/>
          </a:blip>
          <a:srcRect l="6577" r="4535"/>
          <a:stretch/>
        </p:blipFill>
        <p:spPr>
          <a:xfrm>
            <a:off x="20" y="10"/>
            <a:ext cx="12191980" cy="6857989"/>
          </a:xfrm>
          <a:prstGeom prst="rect">
            <a:avLst/>
          </a:prstGeom>
        </p:spPr>
      </p:pic>
      <p:sp>
        <p:nvSpPr>
          <p:cNvPr id="18" name="Rectangle 17">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530858B-63FE-3F41-BB18-68A00B9BF665}"/>
              </a:ext>
            </a:extLst>
          </p:cNvPr>
          <p:cNvSpPr>
            <a:spLocks noGrp="1"/>
          </p:cNvSpPr>
          <p:nvPr>
            <p:ph idx="1"/>
          </p:nvPr>
        </p:nvSpPr>
        <p:spPr>
          <a:xfrm>
            <a:off x="1523999" y="1083733"/>
            <a:ext cx="10397068" cy="4716335"/>
          </a:xfrm>
        </p:spPr>
        <p:txBody>
          <a:bodyPr>
            <a:normAutofit fontScale="92500" lnSpcReduction="10000"/>
          </a:bodyPr>
          <a:lstStyle/>
          <a:p>
            <a:pPr marL="0" indent="0" algn="just">
              <a:lnSpc>
                <a:spcPct val="125000"/>
              </a:lnSpc>
              <a:buNone/>
            </a:pPr>
            <a:r>
              <a:rPr lang="fr-CH" sz="2000" dirty="0">
                <a:latin typeface="Futura Medium" panose="020B0602020204020303" pitchFamily="34" charset="-79"/>
                <a:cs typeface="Futura Medium" panose="020B0602020204020303" pitchFamily="34" charset="-79"/>
              </a:rPr>
              <a:t>« </a:t>
            </a:r>
            <a:r>
              <a:rPr lang="fr-CH" sz="2000" i="1" dirty="0">
                <a:latin typeface="Futura Medium" panose="020B0602020204020303" pitchFamily="34" charset="-79"/>
                <a:cs typeface="Futura Medium" panose="020B0602020204020303" pitchFamily="34" charset="-79"/>
              </a:rPr>
              <a:t>Puis je vis descendre du ciel un ange, qui avait la clef de l'abîme et une grande chaîne dans sa main. Il saisit le dragon, le serpent ancien, qui est le diable et Satan, et il le lia pour mille ans. Il le jeta dans l'abîme, ferma et scella l'entrée au-dessus de lui, afin qu'il ne séduisît plus les nations, jusqu'à ce que les mille ans fussent accomplis. Après cela, il faut qu'il soit délié pour un peu de temps. Et je vis des trônes; et à ceux qui s'y assirent fut donné le pouvoir de juger. Et je vis les âmes de ceux qui avaient été décapités à cause du témoignage de Jésus et à cause de la parole de Dieu, et de ceux qui n'avaient pas adoré la bête ni son image, et qui n'avaient pas reçu la marque sur leur front et sur leur main. Ils revinrent à la vie, et ils régnèrent avec Christ pendant mille ans. Les autres morts ne revinrent point à la vie jusqu'à ce que les mille ans fussent accomplis. C'est la première résurrection. Heureux et saints ceux qui ont part à la première résurrection! La seconde mort n'a point de pouvoir sur eux; mais ils seront sacrificateurs de Dieu et de Christ, et ils régneront avec lui pendant mille ans </a:t>
            </a:r>
            <a:r>
              <a:rPr lang="fr-CH" sz="2000" dirty="0">
                <a:latin typeface="Futura Medium" panose="020B0602020204020303" pitchFamily="34" charset="-79"/>
                <a:cs typeface="Futura Medium" panose="020B0602020204020303" pitchFamily="34" charset="-79"/>
              </a:rPr>
              <a:t>» </a:t>
            </a:r>
            <a:r>
              <a:rPr lang="fr-CH" sz="2000" b="1" dirty="0">
                <a:latin typeface="Futura Medium" panose="020B0602020204020303" pitchFamily="34" charset="-79"/>
                <a:cs typeface="Futura Medium" panose="020B0602020204020303" pitchFamily="34" charset="-79"/>
              </a:rPr>
              <a:t>Apocalypse 20,1-6</a:t>
            </a:r>
            <a:endParaRPr lang="fr-FR" sz="2000" b="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20797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journal, signe&#10;&#10;Description générée automatiquement">
            <a:extLst>
              <a:ext uri="{FF2B5EF4-FFF2-40B4-BE49-F238E27FC236}">
                <a16:creationId xmlns:a16="http://schemas.microsoft.com/office/drawing/2014/main" id="{99DE15D5-B171-334A-883C-BF261AB9F573}"/>
              </a:ext>
            </a:extLst>
          </p:cNvPr>
          <p:cNvPicPr>
            <a:picLocks noChangeAspect="1"/>
          </p:cNvPicPr>
          <p:nvPr/>
        </p:nvPicPr>
        <p:blipFill rotWithShape="1">
          <a:blip r:embed="rId2"/>
          <a:srcRect l="13708" t="9091" r="2883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42691637-20F6-0348-96A5-CD4AFFC85F6E}"/>
              </a:ext>
            </a:extLst>
          </p:cNvPr>
          <p:cNvSpPr>
            <a:spLocks noGrp="1"/>
          </p:cNvSpPr>
          <p:nvPr>
            <p:ph idx="1"/>
          </p:nvPr>
        </p:nvSpPr>
        <p:spPr>
          <a:xfrm>
            <a:off x="371093" y="2718054"/>
            <a:ext cx="4849835" cy="3207258"/>
          </a:xfrm>
        </p:spPr>
        <p:txBody>
          <a:bodyPr anchor="t">
            <a:normAutofit fontScale="92500"/>
          </a:bodyPr>
          <a:lstStyle/>
          <a:p>
            <a:pPr marL="0" indent="0" algn="ctr">
              <a:buNone/>
            </a:pPr>
            <a:r>
              <a:rPr lang="fr-FR" sz="3200" b="1" dirty="0">
                <a:latin typeface="Futura Medium" panose="020B0602020204020303" pitchFamily="34" charset="-79"/>
                <a:cs typeface="Futura Medium" panose="020B0602020204020303" pitchFamily="34" charset="-79"/>
              </a:rPr>
              <a:t>LE MILLÉNIUM ?</a:t>
            </a:r>
          </a:p>
          <a:p>
            <a:pPr marL="0" indent="0" algn="just">
              <a:buNone/>
            </a:pPr>
            <a:r>
              <a:rPr lang="fr-FR" sz="3200" dirty="0">
                <a:latin typeface="Futura Medium" panose="020B0602020204020303" pitchFamily="34" charset="-79"/>
                <a:cs typeface="Futura Medium" panose="020B0602020204020303" pitchFamily="34" charset="-79"/>
              </a:rPr>
              <a:t>Un âge intermédiaire (1000 ans ?) entre l’âge présent et l’éternité, où Christ commence à régner avec les croyants malgré le mal encore présent </a:t>
            </a:r>
          </a:p>
        </p:txBody>
      </p:sp>
    </p:spTree>
    <p:extLst>
      <p:ext uri="{BB962C8B-B14F-4D97-AF65-F5344CB8AC3E}">
        <p14:creationId xmlns:p14="http://schemas.microsoft.com/office/powerpoint/2010/main" val="82468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08AE79E-B530-FB47-B0D5-BE18900D5520}"/>
              </a:ext>
            </a:extLst>
          </p:cNvPr>
          <p:cNvPicPr>
            <a:picLocks noChangeAspect="1"/>
          </p:cNvPicPr>
          <p:nvPr/>
        </p:nvPicPr>
        <p:blipFill rotWithShape="1">
          <a:blip r:embed="rId2"/>
          <a:srcRect l="10090"/>
          <a:stretch/>
        </p:blipFill>
        <p:spPr>
          <a:xfrm>
            <a:off x="-77426" y="-2"/>
            <a:ext cx="12317444" cy="6858001"/>
          </a:xfrm>
          <a:prstGeom prst="rect">
            <a:avLst/>
          </a:prstGeom>
        </p:spPr>
      </p:pic>
      <p:sp>
        <p:nvSpPr>
          <p:cNvPr id="21" name="Rectangle : coins arrondis 20">
            <a:extLst>
              <a:ext uri="{FF2B5EF4-FFF2-40B4-BE49-F238E27FC236}">
                <a16:creationId xmlns:a16="http://schemas.microsoft.com/office/drawing/2014/main" id="{12E094F1-30E5-824A-BAD0-1214330A510C}"/>
              </a:ext>
            </a:extLst>
          </p:cNvPr>
          <p:cNvSpPr/>
          <p:nvPr/>
        </p:nvSpPr>
        <p:spPr>
          <a:xfrm>
            <a:off x="433918" y="365126"/>
            <a:ext cx="11324164" cy="61678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D301533-146F-6D4D-BB65-838E38C4DB19}"/>
              </a:ext>
            </a:extLst>
          </p:cNvPr>
          <p:cNvSpPr>
            <a:spLocks noGrp="1"/>
          </p:cNvSpPr>
          <p:nvPr>
            <p:ph type="title"/>
          </p:nvPr>
        </p:nvSpPr>
        <p:spPr>
          <a:xfrm>
            <a:off x="433918" y="365125"/>
            <a:ext cx="11324164" cy="1325563"/>
          </a:xfrm>
        </p:spPr>
        <p:txBody>
          <a:bodyPr>
            <a:normAutofit/>
          </a:bodyPr>
          <a:lstStyle/>
          <a:p>
            <a:pPr algn="ctr">
              <a:lnSpc>
                <a:spcPct val="100000"/>
              </a:lnSpc>
            </a:pPr>
            <a:r>
              <a:rPr lang="fr-CH" sz="3200" b="1" dirty="0">
                <a:latin typeface="Futura Medium" panose="020B0602020204020303" pitchFamily="34" charset="-79"/>
                <a:cs typeface="Futura Medium" panose="020B0602020204020303" pitchFamily="34" charset="-79"/>
              </a:rPr>
              <a:t>Ceux qui croient qu’il n’y aura pas de millénium </a:t>
            </a:r>
            <a:br>
              <a:rPr lang="fr-CH" sz="3200" b="1" dirty="0">
                <a:latin typeface="Futura Medium" panose="020B0602020204020303" pitchFamily="34" charset="-79"/>
                <a:cs typeface="Futura Medium" panose="020B0602020204020303" pitchFamily="34" charset="-79"/>
              </a:rPr>
            </a:br>
            <a:r>
              <a:rPr lang="fr-CH" sz="3200" b="1" dirty="0">
                <a:latin typeface="Futura Medium" panose="020B0602020204020303" pitchFamily="34" charset="-79"/>
                <a:cs typeface="Futura Medium" panose="020B0602020204020303" pitchFamily="34" charset="-79"/>
              </a:rPr>
              <a:t>(A-MILLÉNARISME)</a:t>
            </a:r>
            <a:endParaRPr lang="fr-FR" sz="3200" b="1" dirty="0">
              <a:latin typeface="Futura Medium" panose="020B0602020204020303" pitchFamily="34" charset="-79"/>
              <a:cs typeface="Futura Medium" panose="020B0602020204020303" pitchFamily="34" charset="-79"/>
            </a:endParaRPr>
          </a:p>
        </p:txBody>
      </p:sp>
      <p:sp>
        <p:nvSpPr>
          <p:cNvPr id="4" name="Rectangle 3">
            <a:extLst>
              <a:ext uri="{FF2B5EF4-FFF2-40B4-BE49-F238E27FC236}">
                <a16:creationId xmlns:a16="http://schemas.microsoft.com/office/drawing/2014/main" id="{F4B81532-8633-AA47-957E-AC542EBE4F4C}"/>
              </a:ext>
            </a:extLst>
          </p:cNvPr>
          <p:cNvSpPr/>
          <p:nvPr/>
        </p:nvSpPr>
        <p:spPr>
          <a:xfrm>
            <a:off x="3799529" y="3381880"/>
            <a:ext cx="2281767" cy="58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ÂGE DE L’EGLISE</a:t>
            </a:r>
          </a:p>
        </p:txBody>
      </p:sp>
      <p:sp>
        <p:nvSpPr>
          <p:cNvPr id="6" name="Flèche vers le bas 5">
            <a:extLst>
              <a:ext uri="{FF2B5EF4-FFF2-40B4-BE49-F238E27FC236}">
                <a16:creationId xmlns:a16="http://schemas.microsoft.com/office/drawing/2014/main" id="{6F935785-32F9-7B4D-987B-979FE315CB83}"/>
              </a:ext>
            </a:extLst>
          </p:cNvPr>
          <p:cNvSpPr/>
          <p:nvPr/>
        </p:nvSpPr>
        <p:spPr>
          <a:xfrm>
            <a:off x="5915434" y="2028165"/>
            <a:ext cx="2065866" cy="1054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CHRIST</a:t>
            </a:r>
          </a:p>
        </p:txBody>
      </p:sp>
      <p:sp>
        <p:nvSpPr>
          <p:cNvPr id="7" name="Flèche vers le haut 6">
            <a:extLst>
              <a:ext uri="{FF2B5EF4-FFF2-40B4-BE49-F238E27FC236}">
                <a16:creationId xmlns:a16="http://schemas.microsoft.com/office/drawing/2014/main" id="{42A5DC01-43DA-C94E-8A8A-06DDB2DC0FE2}"/>
              </a:ext>
            </a:extLst>
          </p:cNvPr>
          <p:cNvSpPr/>
          <p:nvPr/>
        </p:nvSpPr>
        <p:spPr>
          <a:xfrm>
            <a:off x="6069544" y="4343882"/>
            <a:ext cx="1803401" cy="9038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1F195103-533F-4343-B458-B0F29B4E922F}"/>
              </a:ext>
            </a:extLst>
          </p:cNvPr>
          <p:cNvSpPr txBox="1"/>
          <p:nvPr/>
        </p:nvSpPr>
        <p:spPr>
          <a:xfrm>
            <a:off x="5238223" y="5252902"/>
            <a:ext cx="3466041" cy="1200329"/>
          </a:xfrm>
          <a:prstGeom prst="rect">
            <a:avLst/>
          </a:prstGeom>
          <a:noFill/>
        </p:spPr>
        <p:txBody>
          <a:bodyPr wrap="square" rtlCol="0">
            <a:spAutoFit/>
          </a:bodyPr>
          <a:lstStyle/>
          <a:p>
            <a:pPr algn="ctr"/>
            <a:r>
              <a:rPr lang="fr-FR" b="1" dirty="0">
                <a:latin typeface="Futura Medium" panose="020B0602020204020303" pitchFamily="34" charset="-79"/>
                <a:cs typeface="Futura Medium" panose="020B0602020204020303" pitchFamily="34" charset="-79"/>
              </a:rPr>
              <a:t>Résurrection des croyants</a:t>
            </a:r>
          </a:p>
          <a:p>
            <a:pPr algn="ctr"/>
            <a:r>
              <a:rPr lang="fr-FR" b="1" dirty="0">
                <a:latin typeface="Futura Medium" panose="020B0602020204020303" pitchFamily="34" charset="-79"/>
                <a:cs typeface="Futura Medium" panose="020B0602020204020303" pitchFamily="34" charset="-79"/>
              </a:rPr>
              <a:t>Résurrection des incroyants</a:t>
            </a:r>
          </a:p>
          <a:p>
            <a:pPr algn="ctr"/>
            <a:r>
              <a:rPr lang="fr-FR" b="1" dirty="0">
                <a:latin typeface="Futura Medium" panose="020B0602020204020303" pitchFamily="34" charset="-79"/>
                <a:cs typeface="Futura Medium" panose="020B0602020204020303" pitchFamily="34" charset="-79"/>
              </a:rPr>
              <a:t>Jugement</a:t>
            </a:r>
          </a:p>
          <a:p>
            <a:pPr algn="ctr"/>
            <a:r>
              <a:rPr lang="fr-FR" b="1" dirty="0">
                <a:latin typeface="Futura Medium" panose="020B0602020204020303" pitchFamily="34" charset="-79"/>
                <a:cs typeface="Futura Medium" panose="020B0602020204020303" pitchFamily="34" charset="-79"/>
              </a:rPr>
              <a:t>Nouveaux cieux, nouvelle terre</a:t>
            </a:r>
          </a:p>
        </p:txBody>
      </p:sp>
      <p:sp>
        <p:nvSpPr>
          <p:cNvPr id="10" name="ZoneTexte 9">
            <a:extLst>
              <a:ext uri="{FF2B5EF4-FFF2-40B4-BE49-F238E27FC236}">
                <a16:creationId xmlns:a16="http://schemas.microsoft.com/office/drawing/2014/main" id="{FF1DFBF0-B8F0-694A-A6B4-A0E3CFD91615}"/>
              </a:ext>
            </a:extLst>
          </p:cNvPr>
          <p:cNvSpPr txBox="1"/>
          <p:nvPr/>
        </p:nvSpPr>
        <p:spPr>
          <a:xfrm>
            <a:off x="609865" y="3965154"/>
            <a:ext cx="3081867" cy="369332"/>
          </a:xfrm>
          <a:prstGeom prst="rect">
            <a:avLst/>
          </a:prstGeom>
          <a:noFill/>
        </p:spPr>
        <p:txBody>
          <a:bodyPr wrap="square" rtlCol="0">
            <a:spAutoFit/>
          </a:bodyPr>
          <a:lstStyle/>
          <a:p>
            <a:r>
              <a:rPr lang="fr-FR" b="1" dirty="0">
                <a:latin typeface="Futura Medium" panose="020B0602020204020303" pitchFamily="34" charset="-79"/>
                <a:cs typeface="Futura Medium" panose="020B0602020204020303" pitchFamily="34" charset="-79"/>
              </a:rPr>
              <a:t>PAS de millénium à venir</a:t>
            </a:r>
          </a:p>
        </p:txBody>
      </p:sp>
      <p:sp>
        <p:nvSpPr>
          <p:cNvPr id="11" name="ZoneTexte 10">
            <a:extLst>
              <a:ext uri="{FF2B5EF4-FFF2-40B4-BE49-F238E27FC236}">
                <a16:creationId xmlns:a16="http://schemas.microsoft.com/office/drawing/2014/main" id="{6BF3E8C7-77C0-4849-8891-F9A9AB640514}"/>
              </a:ext>
            </a:extLst>
          </p:cNvPr>
          <p:cNvSpPr txBox="1"/>
          <p:nvPr/>
        </p:nvSpPr>
        <p:spPr>
          <a:xfrm>
            <a:off x="3399478" y="4313447"/>
            <a:ext cx="3081868" cy="351117"/>
          </a:xfrm>
          <a:prstGeom prst="rect">
            <a:avLst/>
          </a:prstGeom>
          <a:noFill/>
        </p:spPr>
        <p:txBody>
          <a:bodyPr wrap="square" rtlCol="0">
            <a:spAutoFit/>
          </a:bodyPr>
          <a:lstStyle/>
          <a:p>
            <a:r>
              <a:rPr lang="fr-FR" sz="1600" dirty="0" err="1">
                <a:latin typeface="Futura Medium" panose="020B0602020204020303" pitchFamily="34" charset="-79"/>
                <a:cs typeface="Futura Medium" panose="020B0602020204020303" pitchFamily="34" charset="-79"/>
              </a:rPr>
              <a:t>Ap</a:t>
            </a:r>
            <a:r>
              <a:rPr lang="fr-FR" sz="1600" dirty="0">
                <a:latin typeface="Futura Medium" panose="020B0602020204020303" pitchFamily="34" charset="-79"/>
                <a:cs typeface="Futura Medium" panose="020B0602020204020303" pitchFamily="34" charset="-79"/>
              </a:rPr>
              <a:t> 20,1-6 est pour maintenant</a:t>
            </a:r>
          </a:p>
        </p:txBody>
      </p:sp>
      <p:cxnSp>
        <p:nvCxnSpPr>
          <p:cNvPr id="13" name="Connecteur droit 12">
            <a:extLst>
              <a:ext uri="{FF2B5EF4-FFF2-40B4-BE49-F238E27FC236}">
                <a16:creationId xmlns:a16="http://schemas.microsoft.com/office/drawing/2014/main" id="{BA8C730D-09F8-3544-9194-5DFAEAF13E2F}"/>
              </a:ext>
            </a:extLst>
          </p:cNvPr>
          <p:cNvCxnSpPr>
            <a:cxnSpLocks/>
          </p:cNvCxnSpPr>
          <p:nvPr/>
        </p:nvCxnSpPr>
        <p:spPr>
          <a:xfrm>
            <a:off x="3454400" y="4149820"/>
            <a:ext cx="72710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D7E0EDB1-E1DC-274E-9600-1FF774BE99DA}"/>
              </a:ext>
            </a:extLst>
          </p:cNvPr>
          <p:cNvPicPr>
            <a:picLocks noChangeAspect="1"/>
          </p:cNvPicPr>
          <p:nvPr/>
        </p:nvPicPr>
        <p:blipFill rotWithShape="1">
          <a:blip r:embed="rId3"/>
          <a:srcRect l="37461" t="40437" r="35981" b="17395"/>
          <a:stretch/>
        </p:blipFill>
        <p:spPr>
          <a:xfrm>
            <a:off x="6485227" y="3174805"/>
            <a:ext cx="926281" cy="1082439"/>
          </a:xfrm>
          <a:prstGeom prst="rect">
            <a:avLst/>
          </a:prstGeom>
        </p:spPr>
      </p:pic>
      <p:sp>
        <p:nvSpPr>
          <p:cNvPr id="17" name="Flèche vers la droite 16">
            <a:extLst>
              <a:ext uri="{FF2B5EF4-FFF2-40B4-BE49-F238E27FC236}">
                <a16:creationId xmlns:a16="http://schemas.microsoft.com/office/drawing/2014/main" id="{FD07F6F7-267A-EA48-81D9-69D1F7E85553}"/>
              </a:ext>
            </a:extLst>
          </p:cNvPr>
          <p:cNvSpPr/>
          <p:nvPr/>
        </p:nvSpPr>
        <p:spPr>
          <a:xfrm>
            <a:off x="7738533" y="3136198"/>
            <a:ext cx="3331102" cy="1075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ÉTAT ÉTERNEL</a:t>
            </a:r>
          </a:p>
        </p:txBody>
      </p:sp>
    </p:spTree>
    <p:extLst>
      <p:ext uri="{BB962C8B-B14F-4D97-AF65-F5344CB8AC3E}">
        <p14:creationId xmlns:p14="http://schemas.microsoft.com/office/powerpoint/2010/main" val="12337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08AE79E-B530-FB47-B0D5-BE18900D5520}"/>
              </a:ext>
            </a:extLst>
          </p:cNvPr>
          <p:cNvPicPr>
            <a:picLocks noChangeAspect="1"/>
          </p:cNvPicPr>
          <p:nvPr/>
        </p:nvPicPr>
        <p:blipFill rotWithShape="1">
          <a:blip r:embed="rId2"/>
          <a:srcRect l="10090"/>
          <a:stretch/>
        </p:blipFill>
        <p:spPr>
          <a:xfrm>
            <a:off x="-77426" y="-2"/>
            <a:ext cx="12317444" cy="6858001"/>
          </a:xfrm>
          <a:prstGeom prst="rect">
            <a:avLst/>
          </a:prstGeom>
        </p:spPr>
      </p:pic>
      <p:sp>
        <p:nvSpPr>
          <p:cNvPr id="21" name="Rectangle : coins arrondis 20">
            <a:extLst>
              <a:ext uri="{FF2B5EF4-FFF2-40B4-BE49-F238E27FC236}">
                <a16:creationId xmlns:a16="http://schemas.microsoft.com/office/drawing/2014/main" id="{12E094F1-30E5-824A-BAD0-1214330A510C}"/>
              </a:ext>
            </a:extLst>
          </p:cNvPr>
          <p:cNvSpPr/>
          <p:nvPr/>
        </p:nvSpPr>
        <p:spPr>
          <a:xfrm>
            <a:off x="419214" y="345066"/>
            <a:ext cx="11324164" cy="61678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D301533-146F-6D4D-BB65-838E38C4DB19}"/>
              </a:ext>
            </a:extLst>
          </p:cNvPr>
          <p:cNvSpPr>
            <a:spLocks noGrp="1"/>
          </p:cNvSpPr>
          <p:nvPr>
            <p:ph type="title"/>
          </p:nvPr>
        </p:nvSpPr>
        <p:spPr>
          <a:xfrm>
            <a:off x="433918" y="365125"/>
            <a:ext cx="11324164" cy="1325563"/>
          </a:xfrm>
        </p:spPr>
        <p:txBody>
          <a:bodyPr>
            <a:normAutofit/>
          </a:bodyPr>
          <a:lstStyle/>
          <a:p>
            <a:pPr algn="ctr">
              <a:lnSpc>
                <a:spcPct val="100000"/>
              </a:lnSpc>
            </a:pPr>
            <a:r>
              <a:rPr lang="fr-CH" sz="3200" b="1" dirty="0">
                <a:latin typeface="Futura Medium" panose="020B0602020204020303" pitchFamily="34" charset="-79"/>
                <a:cs typeface="Futura Medium" panose="020B0602020204020303" pitchFamily="34" charset="-79"/>
              </a:rPr>
              <a:t>Ceux qui croient qu’il y aura un millénium </a:t>
            </a:r>
            <a:br>
              <a:rPr lang="fr-CH" sz="3200" b="1" dirty="0">
                <a:latin typeface="Futura Medium" panose="020B0602020204020303" pitchFamily="34" charset="-79"/>
                <a:cs typeface="Futura Medium" panose="020B0602020204020303" pitchFamily="34" charset="-79"/>
              </a:rPr>
            </a:br>
            <a:r>
              <a:rPr lang="fr-CH" sz="3200" b="1" dirty="0">
                <a:latin typeface="Futura Medium" panose="020B0602020204020303" pitchFamily="34" charset="-79"/>
                <a:cs typeface="Futura Medium" panose="020B0602020204020303" pitchFamily="34" charset="-79"/>
              </a:rPr>
              <a:t>avant le retour de Christ – (POST-MILLÉNARISME)</a:t>
            </a:r>
            <a:endParaRPr lang="fr-FR" sz="3200" b="1" dirty="0">
              <a:latin typeface="Futura Medium" panose="020B0602020204020303" pitchFamily="34" charset="-79"/>
              <a:cs typeface="Futura Medium" panose="020B0602020204020303" pitchFamily="34" charset="-79"/>
            </a:endParaRPr>
          </a:p>
        </p:txBody>
      </p:sp>
      <p:sp>
        <p:nvSpPr>
          <p:cNvPr id="4" name="Rectangle 3">
            <a:extLst>
              <a:ext uri="{FF2B5EF4-FFF2-40B4-BE49-F238E27FC236}">
                <a16:creationId xmlns:a16="http://schemas.microsoft.com/office/drawing/2014/main" id="{F4B81532-8633-AA47-957E-AC542EBE4F4C}"/>
              </a:ext>
            </a:extLst>
          </p:cNvPr>
          <p:cNvSpPr/>
          <p:nvPr/>
        </p:nvSpPr>
        <p:spPr>
          <a:xfrm>
            <a:off x="2570717" y="3415588"/>
            <a:ext cx="4409547" cy="58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ÂGE DE L’EGLISE &gt;&gt; MILLÉNIUM</a:t>
            </a:r>
          </a:p>
        </p:txBody>
      </p:sp>
      <p:sp>
        <p:nvSpPr>
          <p:cNvPr id="6" name="Flèche vers le bas 5">
            <a:extLst>
              <a:ext uri="{FF2B5EF4-FFF2-40B4-BE49-F238E27FC236}">
                <a16:creationId xmlns:a16="http://schemas.microsoft.com/office/drawing/2014/main" id="{6F935785-32F9-7B4D-987B-979FE315CB83}"/>
              </a:ext>
            </a:extLst>
          </p:cNvPr>
          <p:cNvSpPr/>
          <p:nvPr/>
        </p:nvSpPr>
        <p:spPr>
          <a:xfrm>
            <a:off x="6800598" y="1917792"/>
            <a:ext cx="2065866" cy="1054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CHRIST</a:t>
            </a:r>
          </a:p>
        </p:txBody>
      </p:sp>
      <p:sp>
        <p:nvSpPr>
          <p:cNvPr id="7" name="Flèche vers le haut 6">
            <a:extLst>
              <a:ext uri="{FF2B5EF4-FFF2-40B4-BE49-F238E27FC236}">
                <a16:creationId xmlns:a16="http://schemas.microsoft.com/office/drawing/2014/main" id="{42A5DC01-43DA-C94E-8A8A-06DDB2DC0FE2}"/>
              </a:ext>
            </a:extLst>
          </p:cNvPr>
          <p:cNvSpPr/>
          <p:nvPr/>
        </p:nvSpPr>
        <p:spPr>
          <a:xfrm>
            <a:off x="6931830" y="4287361"/>
            <a:ext cx="1803401" cy="9038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1F195103-533F-4343-B458-B0F29B4E922F}"/>
              </a:ext>
            </a:extLst>
          </p:cNvPr>
          <p:cNvSpPr txBox="1"/>
          <p:nvPr/>
        </p:nvSpPr>
        <p:spPr>
          <a:xfrm>
            <a:off x="6135725" y="5246584"/>
            <a:ext cx="3466041" cy="1200329"/>
          </a:xfrm>
          <a:prstGeom prst="rect">
            <a:avLst/>
          </a:prstGeom>
          <a:noFill/>
        </p:spPr>
        <p:txBody>
          <a:bodyPr wrap="square" rtlCol="0">
            <a:spAutoFit/>
          </a:bodyPr>
          <a:lstStyle/>
          <a:p>
            <a:pPr algn="ctr"/>
            <a:r>
              <a:rPr lang="fr-FR" b="1" dirty="0">
                <a:latin typeface="Futura Medium" panose="020B0602020204020303" pitchFamily="34" charset="-79"/>
                <a:cs typeface="Futura Medium" panose="020B0602020204020303" pitchFamily="34" charset="-79"/>
              </a:rPr>
              <a:t>Résurrection des croyants</a:t>
            </a:r>
          </a:p>
          <a:p>
            <a:pPr algn="ctr"/>
            <a:r>
              <a:rPr lang="fr-FR" b="1" dirty="0">
                <a:latin typeface="Futura Medium" panose="020B0602020204020303" pitchFamily="34" charset="-79"/>
                <a:cs typeface="Futura Medium" panose="020B0602020204020303" pitchFamily="34" charset="-79"/>
              </a:rPr>
              <a:t>Résurrection des incroyants</a:t>
            </a:r>
          </a:p>
          <a:p>
            <a:pPr algn="ctr"/>
            <a:r>
              <a:rPr lang="fr-FR" b="1" dirty="0">
                <a:latin typeface="Futura Medium" panose="020B0602020204020303" pitchFamily="34" charset="-79"/>
                <a:cs typeface="Futura Medium" panose="020B0602020204020303" pitchFamily="34" charset="-79"/>
              </a:rPr>
              <a:t>Jugement</a:t>
            </a:r>
          </a:p>
          <a:p>
            <a:pPr algn="ctr"/>
            <a:r>
              <a:rPr lang="fr-FR" b="1" dirty="0">
                <a:latin typeface="Futura Medium" panose="020B0602020204020303" pitchFamily="34" charset="-79"/>
                <a:cs typeface="Futura Medium" panose="020B0602020204020303" pitchFamily="34" charset="-79"/>
              </a:rPr>
              <a:t>Nouveaux cieux, nouvelle terre</a:t>
            </a:r>
          </a:p>
        </p:txBody>
      </p:sp>
      <p:sp>
        <p:nvSpPr>
          <p:cNvPr id="10" name="ZoneTexte 9">
            <a:extLst>
              <a:ext uri="{FF2B5EF4-FFF2-40B4-BE49-F238E27FC236}">
                <a16:creationId xmlns:a16="http://schemas.microsoft.com/office/drawing/2014/main" id="{FF1DFBF0-B8F0-694A-A6B4-A0E3CFD91615}"/>
              </a:ext>
            </a:extLst>
          </p:cNvPr>
          <p:cNvSpPr txBox="1"/>
          <p:nvPr/>
        </p:nvSpPr>
        <p:spPr>
          <a:xfrm>
            <a:off x="873799" y="2936953"/>
            <a:ext cx="4087668" cy="369332"/>
          </a:xfrm>
          <a:prstGeom prst="rect">
            <a:avLst/>
          </a:prstGeom>
          <a:noFill/>
        </p:spPr>
        <p:txBody>
          <a:bodyPr wrap="square" rtlCol="0">
            <a:spAutoFit/>
          </a:bodyPr>
          <a:lstStyle/>
          <a:p>
            <a:r>
              <a:rPr lang="fr-FR" b="1" dirty="0">
                <a:latin typeface="Futura Medium" panose="020B0602020204020303" pitchFamily="34" charset="-79"/>
                <a:cs typeface="Futura Medium" panose="020B0602020204020303" pitchFamily="34" charset="-79"/>
              </a:rPr>
              <a:t>Le Christ revient APRÈS le millénium</a:t>
            </a:r>
          </a:p>
        </p:txBody>
      </p:sp>
      <p:cxnSp>
        <p:nvCxnSpPr>
          <p:cNvPr id="13" name="Connecteur droit 12">
            <a:extLst>
              <a:ext uri="{FF2B5EF4-FFF2-40B4-BE49-F238E27FC236}">
                <a16:creationId xmlns:a16="http://schemas.microsoft.com/office/drawing/2014/main" id="{BA8C730D-09F8-3544-9194-5DFAEAF13E2F}"/>
              </a:ext>
            </a:extLst>
          </p:cNvPr>
          <p:cNvCxnSpPr>
            <a:cxnSpLocks/>
          </p:cNvCxnSpPr>
          <p:nvPr/>
        </p:nvCxnSpPr>
        <p:spPr>
          <a:xfrm>
            <a:off x="2167467" y="4135174"/>
            <a:ext cx="838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D7E0EDB1-E1DC-274E-9600-1FF774BE99DA}"/>
              </a:ext>
            </a:extLst>
          </p:cNvPr>
          <p:cNvPicPr>
            <a:picLocks noChangeAspect="1"/>
          </p:cNvPicPr>
          <p:nvPr/>
        </p:nvPicPr>
        <p:blipFill rotWithShape="1">
          <a:blip r:embed="rId3"/>
          <a:srcRect l="37461" t="40437" r="35981" b="17395"/>
          <a:stretch/>
        </p:blipFill>
        <p:spPr>
          <a:xfrm>
            <a:off x="7370391" y="3113070"/>
            <a:ext cx="926281" cy="1082439"/>
          </a:xfrm>
          <a:prstGeom prst="rect">
            <a:avLst/>
          </a:prstGeom>
        </p:spPr>
      </p:pic>
      <p:sp>
        <p:nvSpPr>
          <p:cNvPr id="17" name="Flèche vers la droite 16">
            <a:extLst>
              <a:ext uri="{FF2B5EF4-FFF2-40B4-BE49-F238E27FC236}">
                <a16:creationId xmlns:a16="http://schemas.microsoft.com/office/drawing/2014/main" id="{FD07F6F7-267A-EA48-81D9-69D1F7E85553}"/>
              </a:ext>
            </a:extLst>
          </p:cNvPr>
          <p:cNvSpPr/>
          <p:nvPr/>
        </p:nvSpPr>
        <p:spPr>
          <a:xfrm>
            <a:off x="8686799" y="3136198"/>
            <a:ext cx="2382835" cy="1075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ÉTAT ÉTERNEL</a:t>
            </a:r>
          </a:p>
        </p:txBody>
      </p:sp>
    </p:spTree>
    <p:extLst>
      <p:ext uri="{BB962C8B-B14F-4D97-AF65-F5344CB8AC3E}">
        <p14:creationId xmlns:p14="http://schemas.microsoft.com/office/powerpoint/2010/main" val="239515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08AE79E-B530-FB47-B0D5-BE18900D5520}"/>
              </a:ext>
            </a:extLst>
          </p:cNvPr>
          <p:cNvPicPr>
            <a:picLocks noChangeAspect="1"/>
          </p:cNvPicPr>
          <p:nvPr/>
        </p:nvPicPr>
        <p:blipFill rotWithShape="1">
          <a:blip r:embed="rId2"/>
          <a:srcRect l="10090"/>
          <a:stretch/>
        </p:blipFill>
        <p:spPr>
          <a:xfrm>
            <a:off x="-77426" y="-2"/>
            <a:ext cx="12317444" cy="6858001"/>
          </a:xfrm>
          <a:prstGeom prst="rect">
            <a:avLst/>
          </a:prstGeom>
        </p:spPr>
      </p:pic>
      <p:sp>
        <p:nvSpPr>
          <p:cNvPr id="21" name="Rectangle : coins arrondis 20">
            <a:extLst>
              <a:ext uri="{FF2B5EF4-FFF2-40B4-BE49-F238E27FC236}">
                <a16:creationId xmlns:a16="http://schemas.microsoft.com/office/drawing/2014/main" id="{12E094F1-30E5-824A-BAD0-1214330A510C}"/>
              </a:ext>
            </a:extLst>
          </p:cNvPr>
          <p:cNvSpPr/>
          <p:nvPr/>
        </p:nvSpPr>
        <p:spPr>
          <a:xfrm>
            <a:off x="433918" y="345066"/>
            <a:ext cx="11324164" cy="61678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D301533-146F-6D4D-BB65-838E38C4DB19}"/>
              </a:ext>
            </a:extLst>
          </p:cNvPr>
          <p:cNvSpPr>
            <a:spLocks noGrp="1"/>
          </p:cNvSpPr>
          <p:nvPr>
            <p:ph type="title"/>
          </p:nvPr>
        </p:nvSpPr>
        <p:spPr>
          <a:xfrm>
            <a:off x="433918" y="365125"/>
            <a:ext cx="11324164" cy="1147881"/>
          </a:xfrm>
        </p:spPr>
        <p:txBody>
          <a:bodyPr>
            <a:normAutofit/>
          </a:bodyPr>
          <a:lstStyle/>
          <a:p>
            <a:pPr algn="ctr">
              <a:lnSpc>
                <a:spcPct val="100000"/>
              </a:lnSpc>
            </a:pPr>
            <a:r>
              <a:rPr lang="fr-CH" sz="3200" b="1" dirty="0">
                <a:latin typeface="Futura Medium" panose="020B0602020204020303" pitchFamily="34" charset="-79"/>
                <a:cs typeface="Futura Medium" panose="020B0602020204020303" pitchFamily="34" charset="-79"/>
              </a:rPr>
              <a:t>Ceux qui croient qu’il y aura un millénium </a:t>
            </a:r>
            <a:br>
              <a:rPr lang="fr-CH" sz="3200" b="1" dirty="0">
                <a:latin typeface="Futura Medium" panose="020B0602020204020303" pitchFamily="34" charset="-79"/>
                <a:cs typeface="Futura Medium" panose="020B0602020204020303" pitchFamily="34" charset="-79"/>
              </a:rPr>
            </a:br>
            <a:r>
              <a:rPr lang="fr-CH" sz="3200" b="1" dirty="0">
                <a:latin typeface="Futura Medium" panose="020B0602020204020303" pitchFamily="34" charset="-79"/>
                <a:cs typeface="Futura Medium" panose="020B0602020204020303" pitchFamily="34" charset="-79"/>
              </a:rPr>
              <a:t>à partir du retour de Christ (PRE-MILLÉNARISME)</a:t>
            </a:r>
            <a:endParaRPr lang="fr-FR" sz="3200" b="1" dirty="0">
              <a:latin typeface="Futura Medium" panose="020B0602020204020303" pitchFamily="34" charset="-79"/>
              <a:cs typeface="Futura Medium" panose="020B0602020204020303" pitchFamily="34" charset="-79"/>
            </a:endParaRPr>
          </a:p>
        </p:txBody>
      </p:sp>
      <p:sp>
        <p:nvSpPr>
          <p:cNvPr id="4" name="Rectangle 3">
            <a:extLst>
              <a:ext uri="{FF2B5EF4-FFF2-40B4-BE49-F238E27FC236}">
                <a16:creationId xmlns:a16="http://schemas.microsoft.com/office/drawing/2014/main" id="{F4B81532-8633-AA47-957E-AC542EBE4F4C}"/>
              </a:ext>
            </a:extLst>
          </p:cNvPr>
          <p:cNvSpPr/>
          <p:nvPr/>
        </p:nvSpPr>
        <p:spPr>
          <a:xfrm>
            <a:off x="865000" y="3809690"/>
            <a:ext cx="2281767" cy="58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ÂGE DE L’EGLISE</a:t>
            </a:r>
          </a:p>
        </p:txBody>
      </p:sp>
      <p:sp>
        <p:nvSpPr>
          <p:cNvPr id="6" name="Flèche vers le bas 5">
            <a:extLst>
              <a:ext uri="{FF2B5EF4-FFF2-40B4-BE49-F238E27FC236}">
                <a16:creationId xmlns:a16="http://schemas.microsoft.com/office/drawing/2014/main" id="{6F935785-32F9-7B4D-987B-979FE315CB83}"/>
              </a:ext>
            </a:extLst>
          </p:cNvPr>
          <p:cNvSpPr/>
          <p:nvPr/>
        </p:nvSpPr>
        <p:spPr>
          <a:xfrm>
            <a:off x="2963980" y="1525780"/>
            <a:ext cx="2065866" cy="931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CHRIST</a:t>
            </a:r>
          </a:p>
        </p:txBody>
      </p:sp>
      <p:sp>
        <p:nvSpPr>
          <p:cNvPr id="7" name="Flèche vers le haut 6">
            <a:extLst>
              <a:ext uri="{FF2B5EF4-FFF2-40B4-BE49-F238E27FC236}">
                <a16:creationId xmlns:a16="http://schemas.microsoft.com/office/drawing/2014/main" id="{42A5DC01-43DA-C94E-8A8A-06DDB2DC0FE2}"/>
              </a:ext>
            </a:extLst>
          </p:cNvPr>
          <p:cNvSpPr/>
          <p:nvPr/>
        </p:nvSpPr>
        <p:spPr>
          <a:xfrm>
            <a:off x="8302496" y="4667289"/>
            <a:ext cx="1269799" cy="604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1F195103-533F-4343-B458-B0F29B4E922F}"/>
              </a:ext>
            </a:extLst>
          </p:cNvPr>
          <p:cNvSpPr txBox="1"/>
          <p:nvPr/>
        </p:nvSpPr>
        <p:spPr>
          <a:xfrm>
            <a:off x="7204374" y="5331452"/>
            <a:ext cx="3466041" cy="830997"/>
          </a:xfrm>
          <a:prstGeom prst="rect">
            <a:avLst/>
          </a:prstGeom>
          <a:noFill/>
        </p:spPr>
        <p:txBody>
          <a:bodyPr wrap="square" rtlCol="0">
            <a:spAutoFit/>
          </a:bodyPr>
          <a:lstStyle/>
          <a:p>
            <a:pPr algn="ctr"/>
            <a:r>
              <a:rPr lang="fr-FR" sz="1600" b="1" dirty="0">
                <a:latin typeface="Futura Medium" panose="020B0602020204020303" pitchFamily="34" charset="-79"/>
                <a:cs typeface="Futura Medium" panose="020B0602020204020303" pitchFamily="34" charset="-79"/>
              </a:rPr>
              <a:t>Résurrection des incroyants</a:t>
            </a:r>
          </a:p>
          <a:p>
            <a:pPr algn="ctr"/>
            <a:r>
              <a:rPr lang="fr-FR" sz="1600" b="1" dirty="0">
                <a:latin typeface="Futura Medium" panose="020B0602020204020303" pitchFamily="34" charset="-79"/>
                <a:cs typeface="Futura Medium" panose="020B0602020204020303" pitchFamily="34" charset="-79"/>
              </a:rPr>
              <a:t>Jugement</a:t>
            </a:r>
          </a:p>
          <a:p>
            <a:pPr algn="ctr"/>
            <a:r>
              <a:rPr lang="fr-FR" sz="1600" b="1" dirty="0">
                <a:latin typeface="Futura Medium" panose="020B0602020204020303" pitchFamily="34" charset="-79"/>
                <a:cs typeface="Futura Medium" panose="020B0602020204020303" pitchFamily="34" charset="-79"/>
              </a:rPr>
              <a:t>(Terre renouvelée)*</a:t>
            </a:r>
          </a:p>
        </p:txBody>
      </p:sp>
      <p:sp>
        <p:nvSpPr>
          <p:cNvPr id="11" name="ZoneTexte 10">
            <a:extLst>
              <a:ext uri="{FF2B5EF4-FFF2-40B4-BE49-F238E27FC236}">
                <a16:creationId xmlns:a16="http://schemas.microsoft.com/office/drawing/2014/main" id="{6BF3E8C7-77C0-4849-8891-F9A9AB640514}"/>
              </a:ext>
            </a:extLst>
          </p:cNvPr>
          <p:cNvSpPr txBox="1"/>
          <p:nvPr/>
        </p:nvSpPr>
        <p:spPr>
          <a:xfrm>
            <a:off x="2698869" y="4955333"/>
            <a:ext cx="2596089" cy="584775"/>
          </a:xfrm>
          <a:prstGeom prst="rect">
            <a:avLst/>
          </a:prstGeom>
          <a:noFill/>
        </p:spPr>
        <p:txBody>
          <a:bodyPr wrap="square" rtlCol="0">
            <a:spAutoFit/>
          </a:bodyPr>
          <a:lstStyle/>
          <a:p>
            <a:pPr algn="ctr"/>
            <a:r>
              <a:rPr lang="fr-FR" sz="1600" b="1" dirty="0">
                <a:latin typeface="Futura Medium" panose="020B0602020204020303" pitchFamily="34" charset="-79"/>
                <a:cs typeface="Futura Medium" panose="020B0602020204020303" pitchFamily="34" charset="-79"/>
              </a:rPr>
              <a:t>Résurrection des croyants</a:t>
            </a:r>
          </a:p>
          <a:p>
            <a:pPr algn="ctr"/>
            <a:r>
              <a:rPr lang="fr-FR" sz="1600" b="1" dirty="0">
                <a:latin typeface="Futura Medium" panose="020B0602020204020303" pitchFamily="34" charset="-79"/>
                <a:cs typeface="Futura Medium" panose="020B0602020204020303" pitchFamily="34" charset="-79"/>
              </a:rPr>
              <a:t>(Terre renouvelée)*</a:t>
            </a:r>
          </a:p>
        </p:txBody>
      </p:sp>
      <p:cxnSp>
        <p:nvCxnSpPr>
          <p:cNvPr id="13" name="Connecteur droit 12">
            <a:extLst>
              <a:ext uri="{FF2B5EF4-FFF2-40B4-BE49-F238E27FC236}">
                <a16:creationId xmlns:a16="http://schemas.microsoft.com/office/drawing/2014/main" id="{BA8C730D-09F8-3544-9194-5DFAEAF13E2F}"/>
              </a:ext>
            </a:extLst>
          </p:cNvPr>
          <p:cNvCxnSpPr>
            <a:cxnSpLocks/>
          </p:cNvCxnSpPr>
          <p:nvPr/>
        </p:nvCxnSpPr>
        <p:spPr>
          <a:xfrm>
            <a:off x="779741" y="4537254"/>
            <a:ext cx="1020589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D7E0EDB1-E1DC-274E-9600-1FF774BE99DA}"/>
              </a:ext>
            </a:extLst>
          </p:cNvPr>
          <p:cNvPicPr>
            <a:picLocks noChangeAspect="1"/>
          </p:cNvPicPr>
          <p:nvPr/>
        </p:nvPicPr>
        <p:blipFill rotWithShape="1">
          <a:blip r:embed="rId3"/>
          <a:srcRect l="37461" t="40437" r="35981" b="17395"/>
          <a:stretch/>
        </p:blipFill>
        <p:spPr>
          <a:xfrm>
            <a:off x="8474256" y="3509112"/>
            <a:ext cx="926281" cy="1082439"/>
          </a:xfrm>
          <a:prstGeom prst="rect">
            <a:avLst/>
          </a:prstGeom>
        </p:spPr>
      </p:pic>
      <p:sp>
        <p:nvSpPr>
          <p:cNvPr id="17" name="Flèche vers la droite 16">
            <a:extLst>
              <a:ext uri="{FF2B5EF4-FFF2-40B4-BE49-F238E27FC236}">
                <a16:creationId xmlns:a16="http://schemas.microsoft.com/office/drawing/2014/main" id="{FD07F6F7-267A-EA48-81D9-69D1F7E85553}"/>
              </a:ext>
            </a:extLst>
          </p:cNvPr>
          <p:cNvSpPr/>
          <p:nvPr/>
        </p:nvSpPr>
        <p:spPr>
          <a:xfrm>
            <a:off x="9520778" y="3609135"/>
            <a:ext cx="2017228" cy="1025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ÉTAT ÉTERNEL</a:t>
            </a:r>
          </a:p>
        </p:txBody>
      </p:sp>
      <p:sp>
        <p:nvSpPr>
          <p:cNvPr id="15" name="ZoneTexte 14">
            <a:extLst>
              <a:ext uri="{FF2B5EF4-FFF2-40B4-BE49-F238E27FC236}">
                <a16:creationId xmlns:a16="http://schemas.microsoft.com/office/drawing/2014/main" id="{6C663C6B-981A-E341-B34B-92AD67862046}"/>
              </a:ext>
            </a:extLst>
          </p:cNvPr>
          <p:cNvSpPr txBox="1"/>
          <p:nvPr/>
        </p:nvSpPr>
        <p:spPr>
          <a:xfrm>
            <a:off x="864999" y="2506951"/>
            <a:ext cx="2281767" cy="646331"/>
          </a:xfrm>
          <a:prstGeom prst="rect">
            <a:avLst/>
          </a:prstGeom>
          <a:noFill/>
        </p:spPr>
        <p:txBody>
          <a:bodyPr wrap="square" rtlCol="0">
            <a:spAutoFit/>
          </a:bodyPr>
          <a:lstStyle/>
          <a:p>
            <a:r>
              <a:rPr lang="fr-FR" b="1" dirty="0">
                <a:latin typeface="Futura Medium" panose="020B0602020204020303" pitchFamily="34" charset="-79"/>
                <a:cs typeface="Futura Medium" panose="020B0602020204020303" pitchFamily="34" charset="-79"/>
              </a:rPr>
              <a:t>Le Christ revient AVANT le millénium</a:t>
            </a:r>
          </a:p>
        </p:txBody>
      </p:sp>
      <p:sp>
        <p:nvSpPr>
          <p:cNvPr id="16" name="ZoneTexte 15">
            <a:extLst>
              <a:ext uri="{FF2B5EF4-FFF2-40B4-BE49-F238E27FC236}">
                <a16:creationId xmlns:a16="http://schemas.microsoft.com/office/drawing/2014/main" id="{A8F1EEBB-7045-284E-AD7A-EB3E6FD1486E}"/>
              </a:ext>
            </a:extLst>
          </p:cNvPr>
          <p:cNvSpPr txBox="1"/>
          <p:nvPr/>
        </p:nvSpPr>
        <p:spPr>
          <a:xfrm>
            <a:off x="3515340" y="2496420"/>
            <a:ext cx="2820602" cy="584775"/>
          </a:xfrm>
          <a:prstGeom prst="rect">
            <a:avLst/>
          </a:prstGeom>
          <a:noFill/>
        </p:spPr>
        <p:txBody>
          <a:bodyPr wrap="square" rtlCol="0">
            <a:spAutoFit/>
          </a:bodyPr>
          <a:lstStyle/>
          <a:p>
            <a:pPr algn="ctr"/>
            <a:r>
              <a:rPr lang="fr-FR" sz="1600" b="1" dirty="0">
                <a:latin typeface="Futura Medium" panose="020B0602020204020303" pitchFamily="34" charset="-79"/>
                <a:cs typeface="Futura Medium" panose="020B0602020204020303" pitchFamily="34" charset="-79"/>
              </a:rPr>
              <a:t>« Enlèvement » des croyants pour être avec le Christ</a:t>
            </a:r>
          </a:p>
        </p:txBody>
      </p:sp>
      <p:sp>
        <p:nvSpPr>
          <p:cNvPr id="18" name="Flèche vers le bas 17">
            <a:extLst>
              <a:ext uri="{FF2B5EF4-FFF2-40B4-BE49-F238E27FC236}">
                <a16:creationId xmlns:a16="http://schemas.microsoft.com/office/drawing/2014/main" id="{50D4C40E-A8FC-434B-8BBD-E5CE0FB0B758}"/>
              </a:ext>
            </a:extLst>
          </p:cNvPr>
          <p:cNvSpPr/>
          <p:nvPr/>
        </p:nvSpPr>
        <p:spPr>
          <a:xfrm>
            <a:off x="4925641" y="3118053"/>
            <a:ext cx="1630650" cy="60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Futura Medium" panose="020B0602020204020303" pitchFamily="34" charset="-79"/>
                <a:cs typeface="Futura Medium" panose="020B0602020204020303" pitchFamily="34" charset="-79"/>
              </a:rPr>
              <a:t>Christ</a:t>
            </a:r>
          </a:p>
        </p:txBody>
      </p:sp>
      <p:sp>
        <p:nvSpPr>
          <p:cNvPr id="19" name="Rectangle 18">
            <a:extLst>
              <a:ext uri="{FF2B5EF4-FFF2-40B4-BE49-F238E27FC236}">
                <a16:creationId xmlns:a16="http://schemas.microsoft.com/office/drawing/2014/main" id="{5DE16F79-20F9-4747-B6E5-64C2ED16D0CF}"/>
              </a:ext>
            </a:extLst>
          </p:cNvPr>
          <p:cNvSpPr/>
          <p:nvPr/>
        </p:nvSpPr>
        <p:spPr>
          <a:xfrm>
            <a:off x="6592906" y="3890934"/>
            <a:ext cx="1750043" cy="512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Futura Medium" panose="020B0602020204020303" pitchFamily="34" charset="-79"/>
                <a:cs typeface="Futura Medium" panose="020B0602020204020303" pitchFamily="34" charset="-79"/>
              </a:rPr>
              <a:t>MILLÉNIUM</a:t>
            </a:r>
          </a:p>
        </p:txBody>
      </p:sp>
      <p:sp>
        <p:nvSpPr>
          <p:cNvPr id="22" name="Flèche vers le bas 21">
            <a:extLst>
              <a:ext uri="{FF2B5EF4-FFF2-40B4-BE49-F238E27FC236}">
                <a16:creationId xmlns:a16="http://schemas.microsoft.com/office/drawing/2014/main" id="{8BA67DA8-D583-6A41-8AB1-037701537DD6}"/>
              </a:ext>
            </a:extLst>
          </p:cNvPr>
          <p:cNvSpPr/>
          <p:nvPr/>
        </p:nvSpPr>
        <p:spPr>
          <a:xfrm>
            <a:off x="4954680" y="3801565"/>
            <a:ext cx="1572571" cy="60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Futura Medium" panose="020B0602020204020303" pitchFamily="34" charset="-79"/>
                <a:cs typeface="Futura Medium" panose="020B0602020204020303" pitchFamily="34" charset="-79"/>
              </a:rPr>
              <a:t>croyants</a:t>
            </a:r>
          </a:p>
        </p:txBody>
      </p:sp>
      <p:sp>
        <p:nvSpPr>
          <p:cNvPr id="3" name="Flèche vers le haut 2">
            <a:extLst>
              <a:ext uri="{FF2B5EF4-FFF2-40B4-BE49-F238E27FC236}">
                <a16:creationId xmlns:a16="http://schemas.microsoft.com/office/drawing/2014/main" id="{13D1D68D-262A-7E47-AD57-B74E8E13D0FA}"/>
              </a:ext>
            </a:extLst>
          </p:cNvPr>
          <p:cNvSpPr/>
          <p:nvPr/>
        </p:nvSpPr>
        <p:spPr>
          <a:xfrm>
            <a:off x="3210705" y="3100701"/>
            <a:ext cx="1537673" cy="6213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Futura Medium" panose="020B0602020204020303" pitchFamily="34" charset="-79"/>
                <a:cs typeface="Futura Medium" panose="020B0602020204020303" pitchFamily="34" charset="-79"/>
              </a:rPr>
              <a:t>croyants</a:t>
            </a:r>
            <a:endParaRPr lang="fr-FR" sz="1200" dirty="0"/>
          </a:p>
        </p:txBody>
      </p:sp>
      <p:sp>
        <p:nvSpPr>
          <p:cNvPr id="23" name="Flèche vers le haut 22">
            <a:extLst>
              <a:ext uri="{FF2B5EF4-FFF2-40B4-BE49-F238E27FC236}">
                <a16:creationId xmlns:a16="http://schemas.microsoft.com/office/drawing/2014/main" id="{EBA4DB3F-39FB-5C4C-8AB9-D5372697982B}"/>
              </a:ext>
            </a:extLst>
          </p:cNvPr>
          <p:cNvSpPr/>
          <p:nvPr/>
        </p:nvSpPr>
        <p:spPr>
          <a:xfrm>
            <a:off x="3234963" y="3778331"/>
            <a:ext cx="1523900" cy="6213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Futura Medium" panose="020B0602020204020303" pitchFamily="34" charset="-79"/>
                <a:cs typeface="Futura Medium" panose="020B0602020204020303" pitchFamily="34" charset="-79"/>
              </a:rPr>
              <a:t>croyants</a:t>
            </a:r>
            <a:endParaRPr lang="fr-FR" sz="1200" dirty="0"/>
          </a:p>
        </p:txBody>
      </p:sp>
    </p:spTree>
    <p:extLst>
      <p:ext uri="{BB962C8B-B14F-4D97-AF65-F5344CB8AC3E}">
        <p14:creationId xmlns:p14="http://schemas.microsoft.com/office/powerpoint/2010/main" val="5603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8FC690E-D147-2345-B288-69DBA875B43F}"/>
              </a:ext>
            </a:extLst>
          </p:cNvPr>
          <p:cNvPicPr>
            <a:picLocks noChangeAspect="1"/>
          </p:cNvPicPr>
          <p:nvPr/>
        </p:nvPicPr>
        <p:blipFill rotWithShape="1">
          <a:blip r:embed="rId2"/>
          <a:srcRect l="10779"/>
          <a:stretch/>
        </p:blipFill>
        <p:spPr>
          <a:xfrm>
            <a:off x="-45554" y="-1"/>
            <a:ext cx="12237553" cy="6858001"/>
          </a:xfrm>
          <a:prstGeom prst="rect">
            <a:avLst/>
          </a:prstGeom>
        </p:spPr>
      </p:pic>
      <p:sp>
        <p:nvSpPr>
          <p:cNvPr id="2" name="Titre 1">
            <a:extLst>
              <a:ext uri="{FF2B5EF4-FFF2-40B4-BE49-F238E27FC236}">
                <a16:creationId xmlns:a16="http://schemas.microsoft.com/office/drawing/2014/main" id="{E1C8726A-BA90-A046-BC30-6F15BD7E1C69}"/>
              </a:ext>
            </a:extLst>
          </p:cNvPr>
          <p:cNvSpPr>
            <a:spLocks noGrp="1"/>
          </p:cNvSpPr>
          <p:nvPr>
            <p:ph type="title"/>
          </p:nvPr>
        </p:nvSpPr>
        <p:spPr>
          <a:xfrm>
            <a:off x="3951950" y="284729"/>
            <a:ext cx="4288100" cy="1325563"/>
          </a:xfrm>
          <a:solidFill>
            <a:schemeClr val="bg1"/>
          </a:solidFill>
        </p:spPr>
        <p:txBody>
          <a:bodyPr/>
          <a:lstStyle/>
          <a:p>
            <a:pPr algn="ctr"/>
            <a:r>
              <a:rPr lang="fr-FR" b="1" dirty="0">
                <a:latin typeface="Futura Medium" panose="020B0602020204020303" pitchFamily="34" charset="-79"/>
                <a:cs typeface="Futura Medium" panose="020B0602020204020303" pitchFamily="34" charset="-79"/>
              </a:rPr>
              <a:t>Qui a raison ?</a:t>
            </a:r>
          </a:p>
        </p:txBody>
      </p:sp>
      <p:sp>
        <p:nvSpPr>
          <p:cNvPr id="8" name="Ellipse 7">
            <a:extLst>
              <a:ext uri="{FF2B5EF4-FFF2-40B4-BE49-F238E27FC236}">
                <a16:creationId xmlns:a16="http://schemas.microsoft.com/office/drawing/2014/main" id="{341F410A-FBBA-CA40-898C-50CB8511F26B}"/>
              </a:ext>
            </a:extLst>
          </p:cNvPr>
          <p:cNvSpPr/>
          <p:nvPr/>
        </p:nvSpPr>
        <p:spPr>
          <a:xfrm>
            <a:off x="180133" y="1225295"/>
            <a:ext cx="3509554" cy="2203704"/>
          </a:xfrm>
          <a:prstGeom prst="ellipse">
            <a:avLst/>
          </a:prstGeom>
          <a:solidFill>
            <a:schemeClr val="bg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a:extLst>
              <a:ext uri="{FF2B5EF4-FFF2-40B4-BE49-F238E27FC236}">
                <a16:creationId xmlns:a16="http://schemas.microsoft.com/office/drawing/2014/main" id="{A3A0866C-5E7F-F444-AA81-8CE20F5B0870}"/>
              </a:ext>
            </a:extLst>
          </p:cNvPr>
          <p:cNvSpPr txBox="1"/>
          <p:nvPr/>
        </p:nvSpPr>
        <p:spPr>
          <a:xfrm>
            <a:off x="693057" y="1686673"/>
            <a:ext cx="2398486" cy="1477328"/>
          </a:xfrm>
          <a:prstGeom prst="rect">
            <a:avLst/>
          </a:prstGeom>
          <a:noFill/>
        </p:spPr>
        <p:txBody>
          <a:bodyPr wrap="square" rtlCol="0">
            <a:spAutoFit/>
          </a:bodyPr>
          <a:lstStyle/>
          <a:p>
            <a:pPr algn="ctr"/>
            <a:r>
              <a:rPr lang="fr-FR" b="1" dirty="0">
                <a:latin typeface="Futura Medium" panose="020B0602020204020303" pitchFamily="34" charset="-79"/>
                <a:cs typeface="Futura Medium" panose="020B0602020204020303" pitchFamily="34" charset="-79"/>
              </a:rPr>
              <a:t>A-MILLENARISTES ?</a:t>
            </a:r>
          </a:p>
          <a:p>
            <a:pPr algn="ctr"/>
            <a:endParaRPr lang="fr-FR" dirty="0">
              <a:latin typeface="Futura Medium" panose="020B0602020204020303" pitchFamily="34" charset="-79"/>
              <a:cs typeface="Futura Medium" panose="020B0602020204020303" pitchFamily="34" charset="-79"/>
            </a:endParaRPr>
          </a:p>
          <a:p>
            <a:pPr algn="ctr"/>
            <a:r>
              <a:rPr lang="fr-FR" dirty="0">
                <a:latin typeface="Futura Medium" panose="020B0602020204020303" pitchFamily="34" charset="-79"/>
                <a:cs typeface="Futura Medium" panose="020B0602020204020303" pitchFamily="34" charset="-79"/>
              </a:rPr>
              <a:t>Apocalypse 20,1-6</a:t>
            </a:r>
          </a:p>
          <a:p>
            <a:pPr algn="ctr"/>
            <a:r>
              <a:rPr lang="fr-FR" dirty="0">
                <a:latin typeface="Futura Medium" panose="020B0602020204020303" pitchFamily="34" charset="-79"/>
                <a:cs typeface="Futura Medium" panose="020B0602020204020303" pitchFamily="34" charset="-79"/>
              </a:rPr>
              <a:t>Matthieu 12,28-29</a:t>
            </a:r>
          </a:p>
          <a:p>
            <a:pPr algn="ctr"/>
            <a:r>
              <a:rPr lang="fr-FR" dirty="0">
                <a:latin typeface="Futura Medium" panose="020B0602020204020303" pitchFamily="34" charset="-79"/>
                <a:cs typeface="Futura Medium" panose="020B0602020204020303" pitchFamily="34" charset="-79"/>
              </a:rPr>
              <a:t>Luc 10,18</a:t>
            </a:r>
          </a:p>
        </p:txBody>
      </p:sp>
      <p:sp>
        <p:nvSpPr>
          <p:cNvPr id="11" name="Ellipse 10">
            <a:extLst>
              <a:ext uri="{FF2B5EF4-FFF2-40B4-BE49-F238E27FC236}">
                <a16:creationId xmlns:a16="http://schemas.microsoft.com/office/drawing/2014/main" id="{931B9831-AEC3-DA4E-B823-408E75FEE96D}"/>
              </a:ext>
            </a:extLst>
          </p:cNvPr>
          <p:cNvSpPr/>
          <p:nvPr/>
        </p:nvSpPr>
        <p:spPr>
          <a:xfrm>
            <a:off x="628582" y="4182960"/>
            <a:ext cx="3509554" cy="2203704"/>
          </a:xfrm>
          <a:prstGeom prst="ellipse">
            <a:avLst/>
          </a:prstGeom>
          <a:solidFill>
            <a:schemeClr val="bg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Ellipse 12">
            <a:extLst>
              <a:ext uri="{FF2B5EF4-FFF2-40B4-BE49-F238E27FC236}">
                <a16:creationId xmlns:a16="http://schemas.microsoft.com/office/drawing/2014/main" id="{B67785B7-B304-7E4D-B7EB-D30E4BB4B236}"/>
              </a:ext>
            </a:extLst>
          </p:cNvPr>
          <p:cNvSpPr/>
          <p:nvPr/>
        </p:nvSpPr>
        <p:spPr>
          <a:xfrm>
            <a:off x="4363823" y="1686673"/>
            <a:ext cx="7648044" cy="5043311"/>
          </a:xfrm>
          <a:prstGeom prst="ellipse">
            <a:avLst/>
          </a:prstGeom>
          <a:solidFill>
            <a:schemeClr val="bg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319A867C-3BA9-F04D-8670-D0A5B9257A22}"/>
              </a:ext>
            </a:extLst>
          </p:cNvPr>
          <p:cNvSpPr txBox="1"/>
          <p:nvPr/>
        </p:nvSpPr>
        <p:spPr>
          <a:xfrm>
            <a:off x="5312229" y="2053158"/>
            <a:ext cx="6400800" cy="3970318"/>
          </a:xfrm>
          <a:prstGeom prst="rect">
            <a:avLst/>
          </a:prstGeom>
          <a:noFill/>
        </p:spPr>
        <p:txBody>
          <a:bodyPr wrap="square" rtlCol="0">
            <a:spAutoFit/>
          </a:bodyPr>
          <a:lstStyle/>
          <a:p>
            <a:pPr algn="ctr"/>
            <a:r>
              <a:rPr lang="fr-FR" b="1" dirty="0">
                <a:latin typeface="Futura Medium" panose="020B0602020204020303" pitchFamily="34" charset="-79"/>
                <a:cs typeface="Futura Medium" panose="020B0602020204020303" pitchFamily="34" charset="-79"/>
              </a:rPr>
              <a:t>PRE-MILLENARISTES ?</a:t>
            </a:r>
          </a:p>
          <a:p>
            <a:endParaRPr lang="fr-FR" dirty="0">
              <a:latin typeface="Futura Medium" panose="020B0602020204020303" pitchFamily="34" charset="-79"/>
              <a:cs typeface="Futura Medium" panose="020B0602020204020303" pitchFamily="34" charset="-79"/>
            </a:endParaRPr>
          </a:p>
          <a:p>
            <a:pPr marL="285750" indent="-285750">
              <a:buFont typeface="Arial" panose="020B0604020202020204" pitchFamily="34" charset="0"/>
              <a:buChar char="•"/>
            </a:pPr>
            <a:r>
              <a:rPr lang="fr-CH" b="1" u="sng" dirty="0">
                <a:latin typeface="Futura Medium" panose="020B0602020204020303" pitchFamily="34" charset="-79"/>
                <a:cs typeface="Futura Medium" panose="020B0602020204020303" pitchFamily="34" charset="-79"/>
              </a:rPr>
              <a:t>Millénium</a:t>
            </a:r>
            <a:r>
              <a:rPr lang="fr-CH" dirty="0">
                <a:latin typeface="Futura Medium" panose="020B0602020204020303" pitchFamily="34" charset="-79"/>
                <a:cs typeface="Futura Medium" panose="020B0602020204020303" pitchFamily="34" charset="-79"/>
              </a:rPr>
              <a:t> : Esaïe 11,6-10; 65,20; Psaume 72,8-14; Zacharie 14,5-17 ; 1Corinthiens 15,23-25 ; Apocalypse 2,26-28; 12,5-6; 19,15 </a:t>
            </a:r>
          </a:p>
          <a:p>
            <a:pPr marL="285750" indent="-285750">
              <a:buFont typeface="Arial" panose="020B0604020202020204" pitchFamily="34" charset="0"/>
              <a:buChar char="•"/>
            </a:pPr>
            <a:r>
              <a:rPr lang="fr-CH" b="1" u="sng" dirty="0">
                <a:latin typeface="Futura Medium" panose="020B0602020204020303" pitchFamily="34" charset="-79"/>
                <a:cs typeface="Futura Medium" panose="020B0602020204020303" pitchFamily="34" charset="-79"/>
              </a:rPr>
              <a:t>Influence de Satan</a:t>
            </a:r>
            <a:r>
              <a:rPr lang="fr-CH" b="1" dirty="0">
                <a:latin typeface="Futura Medium" panose="020B0602020204020303" pitchFamily="34" charset="-79"/>
                <a:cs typeface="Futura Medium" panose="020B0602020204020303" pitchFamily="34" charset="-79"/>
              </a:rPr>
              <a:t> </a:t>
            </a:r>
            <a:r>
              <a:rPr lang="fr-CH" dirty="0">
                <a:latin typeface="Futura Medium" panose="020B0602020204020303" pitchFamily="34" charset="-79"/>
                <a:cs typeface="Futura Medium" panose="020B0602020204020303" pitchFamily="34" charset="-79"/>
              </a:rPr>
              <a:t>: 1Pierre 5,8; Actes 5,3; 1Corinthiens 10,20; 2Corinthiens 4,4; Ep 6,12; 1Jean 4,3; 5,1 </a:t>
            </a:r>
          </a:p>
          <a:p>
            <a:pPr marL="285750" indent="-285750">
              <a:buFont typeface="Arial" panose="020B0604020202020204" pitchFamily="34" charset="0"/>
              <a:buChar char="•"/>
            </a:pPr>
            <a:r>
              <a:rPr lang="fr-CH" b="1" u="sng" dirty="0">
                <a:latin typeface="Futura Medium" panose="020B0602020204020303" pitchFamily="34" charset="-79"/>
                <a:cs typeface="Futura Medium" panose="020B0602020204020303" pitchFamily="34" charset="-79"/>
              </a:rPr>
              <a:t>Première résurrection</a:t>
            </a:r>
            <a:r>
              <a:rPr lang="fr-CH" dirty="0">
                <a:latin typeface="Futura Medium" panose="020B0602020204020303" pitchFamily="34" charset="-79"/>
                <a:cs typeface="Futura Medium" panose="020B0602020204020303" pitchFamily="34" charset="-79"/>
              </a:rPr>
              <a:t> : Apocalypse 20,6; 1Corinthiens 15,51-52 ; 1Thessaloniciens 4,13-18 </a:t>
            </a:r>
          </a:p>
          <a:p>
            <a:pPr marL="285750" indent="-285750">
              <a:buFont typeface="Arial" panose="020B0604020202020204" pitchFamily="34" charset="0"/>
              <a:buChar char="•"/>
            </a:pPr>
            <a:r>
              <a:rPr lang="fr-CH" b="1" u="sng" dirty="0">
                <a:latin typeface="Futura Medium" panose="020B0602020204020303" pitchFamily="34" charset="-79"/>
                <a:cs typeface="Futura Medium" panose="020B0602020204020303" pitchFamily="34" charset="-79"/>
              </a:rPr>
              <a:t>Règne de Christ avec les croyants ressuscités</a:t>
            </a:r>
            <a:r>
              <a:rPr lang="fr-CH" dirty="0">
                <a:latin typeface="Futura Medium" panose="020B0602020204020303" pitchFamily="34" charset="-79"/>
                <a:cs typeface="Futura Medium" panose="020B0602020204020303" pitchFamily="34" charset="-79"/>
              </a:rPr>
              <a:t> : Luc 19,17.19; 1Corinthiens 6,3; Apocalypse 2,26-27; 3,21; 6,9-10 </a:t>
            </a:r>
          </a:p>
          <a:p>
            <a:pPr marL="285750" indent="-285750">
              <a:buFont typeface="Arial" panose="020B0604020202020204" pitchFamily="34" charset="0"/>
              <a:buChar char="•"/>
            </a:pPr>
            <a:r>
              <a:rPr lang="fr-CH" b="1" u="sng" dirty="0">
                <a:latin typeface="Futura Medium" panose="020B0602020204020303" pitchFamily="34" charset="-79"/>
                <a:cs typeface="Futura Medium" panose="020B0602020204020303" pitchFamily="34" charset="-79"/>
              </a:rPr>
              <a:t>Croissance du mal</a:t>
            </a:r>
            <a:r>
              <a:rPr lang="fr-CH" dirty="0">
                <a:latin typeface="Futura Medium" panose="020B0602020204020303" pitchFamily="34" charset="-79"/>
                <a:cs typeface="Futura Medium" panose="020B0602020204020303" pitchFamily="34" charset="-79"/>
              </a:rPr>
              <a:t> : Luc 18,8; 2Timothée 3,1-5.12-13; 4,3-4; 2Thessaloniciens 2,3-4; Matthieu 24,15-31 </a:t>
            </a:r>
            <a:endParaRPr lang="fr-FR" dirty="0">
              <a:latin typeface="Futura Medium" panose="020B0602020204020303" pitchFamily="34" charset="-79"/>
              <a:cs typeface="Futura Medium" panose="020B0602020204020303" pitchFamily="34" charset="-79"/>
            </a:endParaRPr>
          </a:p>
        </p:txBody>
      </p:sp>
      <p:sp>
        <p:nvSpPr>
          <p:cNvPr id="5" name="ZoneTexte 4">
            <a:extLst>
              <a:ext uri="{FF2B5EF4-FFF2-40B4-BE49-F238E27FC236}">
                <a16:creationId xmlns:a16="http://schemas.microsoft.com/office/drawing/2014/main" id="{3FAF1CF6-A739-8446-B812-14D1508D0642}"/>
              </a:ext>
            </a:extLst>
          </p:cNvPr>
          <p:cNvSpPr txBox="1"/>
          <p:nvPr/>
        </p:nvSpPr>
        <p:spPr>
          <a:xfrm>
            <a:off x="957330" y="4643210"/>
            <a:ext cx="2852057" cy="1477328"/>
          </a:xfrm>
          <a:prstGeom prst="rect">
            <a:avLst/>
          </a:prstGeom>
          <a:noFill/>
        </p:spPr>
        <p:txBody>
          <a:bodyPr wrap="square" rtlCol="0">
            <a:spAutoFit/>
          </a:bodyPr>
          <a:lstStyle/>
          <a:p>
            <a:pPr algn="ctr"/>
            <a:r>
              <a:rPr lang="fr-FR" b="1" dirty="0">
                <a:latin typeface="Futura Medium" panose="020B0602020204020303" pitchFamily="34" charset="-79"/>
                <a:cs typeface="Futura Medium" panose="020B0602020204020303" pitchFamily="34" charset="-79"/>
              </a:rPr>
              <a:t>POST-MILLENARISTES ?</a:t>
            </a:r>
          </a:p>
          <a:p>
            <a:pPr algn="ctr"/>
            <a:endParaRPr lang="fr-FR" dirty="0">
              <a:latin typeface="Futura Medium" panose="020B0602020204020303" pitchFamily="34" charset="-79"/>
              <a:cs typeface="Futura Medium" panose="020B0602020204020303" pitchFamily="34" charset="-79"/>
            </a:endParaRPr>
          </a:p>
          <a:p>
            <a:pPr algn="ctr"/>
            <a:r>
              <a:rPr lang="fr-FR" dirty="0">
                <a:latin typeface="Futura Medium" panose="020B0602020204020303" pitchFamily="34" charset="-79"/>
                <a:cs typeface="Futura Medium" panose="020B0602020204020303" pitchFamily="34" charset="-79"/>
              </a:rPr>
              <a:t>Apocalypse 20,1-6</a:t>
            </a:r>
          </a:p>
          <a:p>
            <a:pPr algn="ctr"/>
            <a:r>
              <a:rPr lang="fr-FR" dirty="0">
                <a:latin typeface="Futura Medium" panose="020B0602020204020303" pitchFamily="34" charset="-79"/>
                <a:cs typeface="Futura Medium" panose="020B0602020204020303" pitchFamily="34" charset="-79"/>
              </a:rPr>
              <a:t>Matthieu 28,18-20</a:t>
            </a:r>
          </a:p>
          <a:p>
            <a:pPr algn="ctr"/>
            <a:r>
              <a:rPr lang="fr-FR" dirty="0">
                <a:latin typeface="Futura Medium" panose="020B0602020204020303" pitchFamily="34" charset="-79"/>
                <a:cs typeface="Futura Medium" panose="020B0602020204020303" pitchFamily="34" charset="-79"/>
              </a:rPr>
              <a:t>Marc 13,31-32</a:t>
            </a:r>
          </a:p>
        </p:txBody>
      </p:sp>
    </p:spTree>
    <p:extLst>
      <p:ext uri="{BB962C8B-B14F-4D97-AF65-F5344CB8AC3E}">
        <p14:creationId xmlns:p14="http://schemas.microsoft.com/office/powerpoint/2010/main" val="6887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8FC690E-D147-2345-B288-69DBA875B43F}"/>
              </a:ext>
            </a:extLst>
          </p:cNvPr>
          <p:cNvPicPr>
            <a:picLocks noChangeAspect="1"/>
          </p:cNvPicPr>
          <p:nvPr/>
        </p:nvPicPr>
        <p:blipFill rotWithShape="1">
          <a:blip r:embed="rId2"/>
          <a:srcRect l="10779"/>
          <a:stretch/>
        </p:blipFill>
        <p:spPr>
          <a:xfrm>
            <a:off x="-45554" y="-1"/>
            <a:ext cx="12237553" cy="6858001"/>
          </a:xfrm>
          <a:prstGeom prst="rect">
            <a:avLst/>
          </a:prstGeom>
        </p:spPr>
      </p:pic>
      <p:sp>
        <p:nvSpPr>
          <p:cNvPr id="11" name="Ellipse 10">
            <a:extLst>
              <a:ext uri="{FF2B5EF4-FFF2-40B4-BE49-F238E27FC236}">
                <a16:creationId xmlns:a16="http://schemas.microsoft.com/office/drawing/2014/main" id="{931B9831-AEC3-DA4E-B823-408E75FEE96D}"/>
              </a:ext>
            </a:extLst>
          </p:cNvPr>
          <p:cNvSpPr/>
          <p:nvPr/>
        </p:nvSpPr>
        <p:spPr>
          <a:xfrm>
            <a:off x="1125924" y="1895022"/>
            <a:ext cx="9894595" cy="2772024"/>
          </a:xfrm>
          <a:prstGeom prst="ellipse">
            <a:avLst/>
          </a:prstGeom>
          <a:solidFill>
            <a:schemeClr val="bg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solidFill>
                  <a:schemeClr val="tx1"/>
                </a:solidFill>
                <a:latin typeface="Futura Medium" panose="020B0602020204020303" pitchFamily="34" charset="-79"/>
                <a:cs typeface="Futura Medium" panose="020B0602020204020303" pitchFamily="34" charset="-79"/>
              </a:rPr>
              <a:t>QUI A RAISON ?</a:t>
            </a:r>
            <a:endParaRPr lang="fr-FR" sz="6600" dirty="0">
              <a:solidFill>
                <a:schemeClr val="tx1"/>
              </a:solidFill>
            </a:endParaRPr>
          </a:p>
        </p:txBody>
      </p:sp>
    </p:spTree>
    <p:extLst>
      <p:ext uri="{BB962C8B-B14F-4D97-AF65-F5344CB8AC3E}">
        <p14:creationId xmlns:p14="http://schemas.microsoft.com/office/powerpoint/2010/main" val="31609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85E1C1B-F884-274D-99A7-8119F2794818}"/>
              </a:ext>
            </a:extLst>
          </p:cNvPr>
          <p:cNvPicPr>
            <a:picLocks noChangeAspect="1"/>
          </p:cNvPicPr>
          <p:nvPr/>
        </p:nvPicPr>
        <p:blipFill rotWithShape="1">
          <a:blip r:embed="rId2">
            <a:alphaModFix/>
          </a:blip>
          <a:srcRect l="6577" r="4535"/>
          <a:stretch/>
        </p:blipFill>
        <p:spPr>
          <a:xfrm>
            <a:off x="20" y="10"/>
            <a:ext cx="12191980" cy="6857989"/>
          </a:xfrm>
          <a:prstGeom prst="rect">
            <a:avLst/>
          </a:prstGeom>
        </p:spPr>
      </p:pic>
      <p:sp>
        <p:nvSpPr>
          <p:cNvPr id="18" name="Rectangle 17">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530858B-63FE-3F41-BB18-68A00B9BF665}"/>
              </a:ext>
            </a:extLst>
          </p:cNvPr>
          <p:cNvSpPr>
            <a:spLocks noGrp="1"/>
          </p:cNvSpPr>
          <p:nvPr>
            <p:ph idx="1"/>
          </p:nvPr>
        </p:nvSpPr>
        <p:spPr>
          <a:xfrm>
            <a:off x="1523999" y="1083733"/>
            <a:ext cx="10397068" cy="4716335"/>
          </a:xfrm>
        </p:spPr>
        <p:txBody>
          <a:bodyPr>
            <a:normAutofit fontScale="92500" lnSpcReduction="10000"/>
          </a:bodyPr>
          <a:lstStyle/>
          <a:p>
            <a:pPr marL="0" indent="0" algn="just">
              <a:lnSpc>
                <a:spcPct val="125000"/>
              </a:lnSpc>
              <a:buNone/>
            </a:pPr>
            <a:r>
              <a:rPr lang="fr-CH" sz="2000" dirty="0">
                <a:latin typeface="Futura Medium" panose="020B0602020204020303" pitchFamily="34" charset="-79"/>
                <a:cs typeface="Futura Medium" panose="020B0602020204020303" pitchFamily="34" charset="-79"/>
              </a:rPr>
              <a:t>« </a:t>
            </a:r>
            <a:r>
              <a:rPr lang="fr-CH" sz="2000" i="1" dirty="0">
                <a:latin typeface="Futura Medium" panose="020B0602020204020303" pitchFamily="34" charset="-79"/>
                <a:cs typeface="Futura Medium" panose="020B0602020204020303" pitchFamily="34" charset="-79"/>
              </a:rPr>
              <a:t>Puis je vis descendre du ciel un ange, qui avait la clef de l'abîme et une grande chaîne dans sa main. Il saisit le dragon, le serpent ancien, qui est le diable et Satan, et il le lia pour mille ans. Il le jeta dans l'abîme, ferma et scella l'entrée au-dessus de lui, afin qu'il ne séduisît plus les nations, jusqu'à ce que les mille ans fussent accomplis. Après cela, il faut qu'il soit délié pour un peu de temps. Et je vis des trônes; et à ceux qui s'y assirent fut donné le pouvoir de juger. Et je vis les âmes de ceux qui avaient été décapités à cause du témoignage de Jésus et à cause de la parole de Dieu, et de ceux qui n'avaient pas adoré la bête ni son image, et qui n'avaient pas reçu la marque sur leur front et sur leur main. Ils revinrent à la vie, et ils régnèrent avec Christ pendant mille ans. Les autres morts ne revinrent point à la vie jusqu'à ce que les mille ans fussent accomplis. C'est la première résurrection. Heureux et saints ceux qui ont part à la première résurrection! La seconde mort n'a point de pouvoir sur eux; mais ils seront sacrificateurs de Dieu et de Christ, et ils régneront avec lui pendant mille ans </a:t>
            </a:r>
            <a:r>
              <a:rPr lang="fr-CH" sz="2000" dirty="0">
                <a:latin typeface="Futura Medium" panose="020B0602020204020303" pitchFamily="34" charset="-79"/>
                <a:cs typeface="Futura Medium" panose="020B0602020204020303" pitchFamily="34" charset="-79"/>
              </a:rPr>
              <a:t>» </a:t>
            </a:r>
            <a:r>
              <a:rPr lang="fr-CH" sz="2000" b="1" dirty="0">
                <a:latin typeface="Futura Medium" panose="020B0602020204020303" pitchFamily="34" charset="-79"/>
                <a:cs typeface="Futura Medium" panose="020B0602020204020303" pitchFamily="34" charset="-79"/>
              </a:rPr>
              <a:t>Apocalypse 20,1-6</a:t>
            </a:r>
            <a:endParaRPr lang="fr-FR" sz="2000" b="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2967795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881</Words>
  <Application>Microsoft Macintosh PowerPoint</Application>
  <PresentationFormat>Grand écran</PresentationFormat>
  <Paragraphs>65</Paragraphs>
  <Slides>10</Slides>
  <Notes>0</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Futura Medium</vt:lpstr>
      <vt:lpstr>Thème Office</vt:lpstr>
      <vt:lpstr>Le retour  de Christ  et le millénium : en quoi est-ce important ?</vt:lpstr>
      <vt:lpstr>Présentation PowerPoint</vt:lpstr>
      <vt:lpstr>Présentation PowerPoint</vt:lpstr>
      <vt:lpstr>Ceux qui croient qu’il n’y aura pas de millénium  (A-MILLÉNARISME)</vt:lpstr>
      <vt:lpstr>Ceux qui croient qu’il y aura un millénium  avant le retour de Christ – (POST-MILLÉNARISME)</vt:lpstr>
      <vt:lpstr>Ceux qui croient qu’il y aura un millénium  à partir du retour de Christ (PRE-MILLÉNARISME)</vt:lpstr>
      <vt:lpstr>Qui a raison ?</vt:lpstr>
      <vt:lpstr>Présentation PowerPoint</vt:lpstr>
      <vt:lpstr>Présentation PowerPoint</vt:lpstr>
      <vt:lpstr>Qu’est-ce que Dieu veut nous dire avec le millénium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retour  de Christ  et le millénium</dc:title>
  <dc:creator>Nicolas Bioret</dc:creator>
  <cp:lastModifiedBy>Nicolas Bioret</cp:lastModifiedBy>
  <cp:revision>7</cp:revision>
  <dcterms:created xsi:type="dcterms:W3CDTF">2020-02-20T08:43:55Z</dcterms:created>
  <dcterms:modified xsi:type="dcterms:W3CDTF">2020-02-23T06:19:02Z</dcterms:modified>
</cp:coreProperties>
</file>